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2" r:id="rId6"/>
    <p:sldId id="263" r:id="rId7"/>
    <p:sldId id="265" r:id="rId8"/>
    <p:sldId id="266" r:id="rId9"/>
    <p:sldId id="268" r:id="rId10"/>
    <p:sldId id="269" r:id="rId11"/>
    <p:sldId id="271" r:id="rId12"/>
    <p:sldId id="272" r:id="rId13"/>
    <p:sldId id="274" r:id="rId14"/>
    <p:sldId id="275" r:id="rId15"/>
    <p:sldId id="277" r:id="rId16"/>
    <p:sldId id="278" r:id="rId17"/>
    <p:sldId id="280" r:id="rId18"/>
    <p:sldId id="281" r:id="rId19"/>
    <p:sldId id="283" r:id="rId20"/>
    <p:sldId id="284" r:id="rId21"/>
    <p:sldId id="287" r:id="rId22"/>
    <p:sldId id="289" r:id="rId23"/>
    <p:sldId id="290" r:id="rId24"/>
    <p:sldId id="292" r:id="rId25"/>
    <p:sldId id="293" r:id="rId26"/>
    <p:sldId id="294" r:id="rId27"/>
    <p:sldId id="295" r:id="rId28"/>
    <p:sldId id="296" r:id="rId29"/>
    <p:sldId id="297" r:id="rId30"/>
    <p:sldId id="298" r:id="rId31"/>
    <p:sldId id="299" r:id="rId32"/>
    <p:sldId id="300" r:id="rId33"/>
    <p:sldId id="301" r:id="rId34"/>
    <p:sldId id="302" r:id="rId35"/>
    <p:sldId id="303" r:id="rId36"/>
    <p:sldId id="304" r:id="rId37"/>
    <p:sldId id="305" r:id="rId38"/>
    <p:sldId id="306" r:id="rId39"/>
    <p:sldId id="307" r:id="rId40"/>
    <p:sldId id="308" r:id="rId41"/>
    <p:sldId id="309" r:id="rId42"/>
    <p:sldId id="310"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6" d="100"/>
          <a:sy n="106" d="100"/>
        </p:scale>
        <p:origin x="176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8166F1F-CE9B-4651-A6AA-CD717754106B}" type="datetimeFigureOut">
              <a:rPr lang="en-US" smtClean="0"/>
              <a:t>6/11/2023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021451-1387-4CA6-816F-3879F97B5CBC}" type="slidenum">
              <a:rPr lang="en-US" smtClean="0"/>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166F1F-CE9B-4651-A6AA-CD717754106B}" type="datetimeFigureOut">
              <a:rPr lang="en-US" smtClean="0"/>
              <a:t>6/11/2023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021451-1387-4CA6-816F-3879F97B5CBC}" type="slidenum">
              <a:rPr lang="en-US" smtClean="0"/>
              <a:t>‹Nr.›</a:t>
            </a:fld>
            <a:endParaRPr lang="en-US"/>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457200" y="2829000"/>
            <a:ext cx="8229600" cy="1200000"/>
          </a:xfrm>
          <a:prstGeom prst="rect">
            <a:avLst/>
          </a:prstGeom>
          <a:noFill/>
        </p:spPr>
        <p:txBody>
          <a:bodyPr wrap="square" rtlCol="0"/>
          <a:lstStyle/>
          <a:p>
            <a:pPr algn="ctr"/>
            <a:r>
              <a:rPr lang="en-US" sz="4800" dirty="0">
                <a:solidFill>
                  <a:srgbClr val="4D4D4D"/>
                </a:solidFill>
                <a:latin typeface="Helvetica Neue" pitchFamily="34" charset="0"/>
                <a:cs typeface="Helvetica Neue" pitchFamily="34" charset="0"/>
              </a:rPr>
              <a:t>Standardbericht</a:t>
            </a:r>
            <a:endParaRPr lang="en-US" sz="4800" dirty="0"/>
          </a:p>
        </p:txBody>
      </p:sp>
      <p:sp>
        <p:nvSpPr>
          <p:cNvPr id="3" name="Object 2"/>
          <p:cNvSpPr txBox="1"/>
          <p:nvPr/>
        </p:nvSpPr>
        <p:spPr>
          <a:xfrm>
            <a:off x="457200" y="5000000"/>
            <a:ext cx="8229600" cy="369332"/>
          </a:xfrm>
          <a:prstGeom prst="rect">
            <a:avLst/>
          </a:prstGeom>
          <a:noFill/>
        </p:spPr>
        <p:txBody>
          <a:bodyPr wrap="square" rtlCol="0"/>
          <a:lstStyle/>
          <a:p>
            <a:pPr algn="ctr"/>
            <a:r>
              <a:rPr lang="en-US" sz="1400" dirty="0">
                <a:solidFill>
                  <a:srgbClr val="7F7F7F"/>
                </a:solidFill>
                <a:latin typeface="Helvetica" pitchFamily="34" charset="0"/>
                <a:cs typeface="Helvetica" pitchFamily="34" charset="0"/>
              </a:rPr>
              <a:t>Ausbildungsmesse 2023 - Schüler</a:t>
            </a:r>
            <a:endParaRPr lang="en-US" sz="1400" dirty="0"/>
          </a:p>
        </p:txBody>
      </p:sp>
      <p:sp>
        <p:nvSpPr>
          <p:cNvPr id="4" name="Object 3"/>
          <p:cNvSpPr txBox="1"/>
          <p:nvPr/>
        </p:nvSpPr>
        <p:spPr>
          <a:xfrm>
            <a:off x="457200" y="5400000"/>
            <a:ext cx="8229600" cy="369332"/>
          </a:xfrm>
          <a:prstGeom prst="rect">
            <a:avLst/>
          </a:prstGeom>
          <a:noFill/>
        </p:spPr>
        <p:txBody>
          <a:bodyPr wrap="square" rtlCol="0"/>
          <a:lstStyle/>
          <a:p>
            <a:pPr algn="ctr"/>
            <a:r>
              <a:rPr lang="en-US" sz="1200" b="1" dirty="0">
                <a:solidFill>
                  <a:srgbClr val="7F7F7F"/>
                </a:solidFill>
                <a:latin typeface="Helvetica" pitchFamily="34" charset="0"/>
                <a:cs typeface="Helvetica" pitchFamily="34" charset="0"/>
              </a:rPr>
              <a:t>June 11th 2023, 11:57 am CEST</a:t>
            </a:r>
            <a:endParaRPr lang="en-US" sz="1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00000" y="140000"/>
            <a:ext cx="8229600" cy="369332"/>
          </a:xfrm>
          <a:prstGeom prst="rect">
            <a:avLst/>
          </a:prstGeom>
          <a:noFill/>
        </p:spPr>
        <p:txBody>
          <a:bodyPr wrap="square" rtlCol="0"/>
          <a:lstStyle/>
          <a:p>
            <a:r>
              <a:rPr lang="en-US" sz="2200" dirty="0"/>
              <a:t>Q5 - Ich habe in den einzelnen Gesprächen viele Informationen zum Beruf bekommen.</a:t>
            </a:r>
          </a:p>
        </p:txBody>
      </p:sp>
      <p:pic>
        <p:nvPicPr>
          <p:cNvPr id="3" name="Object 2"/>
          <p:cNvPicPr>
            <a:picLocks noChangeAspect="1"/>
          </p:cNvPicPr>
          <p:nvPr/>
        </p:nvPicPr>
        <p:blipFill>
          <a:blip r:embed="rId2" cstate="print"/>
          <a:stretch>
            <a:fillRect/>
          </a:stretch>
        </p:blipFill>
        <p:spPr>
          <a:xfrm>
            <a:off x="572000" y="1200000"/>
            <a:ext cx="8000000" cy="500000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a:t>Q5 - Ich habe in den einzelnen Gesprächen viele Informationen zum Beruf bekommen.</a:t>
            </a:r>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1854200"/>
        </p:xfrm>
        <a:graphic>
          <a:graphicData uri="http://schemas.openxmlformats.org/drawingml/2006/table">
            <a:tbl>
              <a:tblPr firstRow="1" bandRow="1">
                <a:tableStyleId>{69012ECD-51FC-41F1-AA8D-1B2483CD663E}</a:tableStyleId>
              </a:tblPr>
              <a:tblGrid>
                <a:gridCol w="2087316">
                  <a:extLst>
                    <a:ext uri="{9D8B030D-6E8A-4147-A177-3AD203B41FA5}">
                      <a16:colId xmlns:a16="http://schemas.microsoft.com/office/drawing/2014/main" val="20000"/>
                    </a:ext>
                  </a:extLst>
                </a:gridCol>
                <a:gridCol w="2087316">
                  <a:extLst>
                    <a:ext uri="{9D8B030D-6E8A-4147-A177-3AD203B41FA5}">
                      <a16:colId xmlns:a16="http://schemas.microsoft.com/office/drawing/2014/main" val="20001"/>
                    </a:ext>
                  </a:extLst>
                </a:gridCol>
                <a:gridCol w="2087316">
                  <a:extLst>
                    <a:ext uri="{9D8B030D-6E8A-4147-A177-3AD203B41FA5}">
                      <a16:colId xmlns:a16="http://schemas.microsoft.com/office/drawing/2014/main" val="20002"/>
                    </a:ext>
                  </a:extLst>
                </a:gridCol>
                <a:gridCol w="2087316">
                  <a:extLst>
                    <a:ext uri="{9D8B030D-6E8A-4147-A177-3AD203B41FA5}">
                      <a16:colId xmlns:a16="http://schemas.microsoft.com/office/drawing/2014/main" val="20003"/>
                    </a:ext>
                  </a:extLst>
                </a:gridCol>
              </a:tblGrid>
              <a:tr h="370840">
                <a:tc>
                  <a:txBody>
                    <a:bodyPr/>
                    <a:lstStyle/>
                    <a:p>
                      <a:r>
                        <a:rPr lang="en-US" sz="1600" dirty="0"/>
                        <a:t>#</a:t>
                      </a:r>
                    </a:p>
                  </a:txBody>
                  <a:tcPr/>
                </a:tc>
                <a:tc>
                  <a:txBody>
                    <a:bodyPr/>
                    <a:lstStyle/>
                    <a:p>
                      <a:r>
                        <a:rPr lang="en-US" sz="1600" dirty="0"/>
                        <a:t>Antwort</a:t>
                      </a:r>
                    </a:p>
                  </a:txBody>
                  <a:tcPr/>
                </a:tc>
                <a:tc>
                  <a:txBody>
                    <a:bodyPr/>
                    <a:lstStyle/>
                    <a:p>
                      <a:r>
                        <a:rPr lang="en-US" sz="1600" dirty="0"/>
                        <a:t>%</a:t>
                      </a:r>
                    </a:p>
                  </a:txBody>
                  <a:tcPr/>
                </a:tc>
                <a:tc>
                  <a:txBody>
                    <a:bodyPr/>
                    <a:lstStyle/>
                    <a:p>
                      <a:r>
                        <a:rPr lang="en-US" sz="1600" dirty="0"/>
                        <a:t>Anzahl</a:t>
                      </a:r>
                    </a:p>
                  </a:txBody>
                  <a:tcPr/>
                </a:tc>
                <a:extLst>
                  <a:ext uri="{0D108BD9-81ED-4DB2-BD59-A6C34878D82A}">
                    <a16:rowId xmlns:a16="http://schemas.microsoft.com/office/drawing/2014/main" val="10000"/>
                  </a:ext>
                </a:extLst>
              </a:tr>
              <a:tr h="370840">
                <a:tc>
                  <a:txBody>
                    <a:bodyPr/>
                    <a:lstStyle/>
                    <a:p>
                      <a:r>
                        <a:rPr lang="en-US" sz="1600" dirty="0"/>
                        <a:t>1</a:t>
                      </a:r>
                    </a:p>
                  </a:txBody>
                  <a:tcPr/>
                </a:tc>
                <a:tc>
                  <a:txBody>
                    <a:bodyPr/>
                    <a:lstStyle/>
                    <a:p>
                      <a:r>
                        <a:rPr lang="en-US" sz="1600" dirty="0"/>
                        <a:t>ja</a:t>
                      </a:r>
                    </a:p>
                  </a:txBody>
                  <a:tcPr/>
                </a:tc>
                <a:tc>
                  <a:txBody>
                    <a:bodyPr/>
                    <a:lstStyle/>
                    <a:p>
                      <a:r>
                        <a:rPr lang="en-US" sz="1600" dirty="0"/>
                        <a:t>60.00%</a:t>
                      </a:r>
                    </a:p>
                  </a:txBody>
                  <a:tcPr/>
                </a:tc>
                <a:tc>
                  <a:txBody>
                    <a:bodyPr/>
                    <a:lstStyle/>
                    <a:p>
                      <a:r>
                        <a:rPr lang="en-US" sz="1600" dirty="0"/>
                        <a:t>57</a:t>
                      </a:r>
                    </a:p>
                  </a:txBody>
                  <a:tcPr/>
                </a:tc>
                <a:extLst>
                  <a:ext uri="{0D108BD9-81ED-4DB2-BD59-A6C34878D82A}">
                    <a16:rowId xmlns:a16="http://schemas.microsoft.com/office/drawing/2014/main" val="10001"/>
                  </a:ext>
                </a:extLst>
              </a:tr>
              <a:tr h="370840">
                <a:tc>
                  <a:txBody>
                    <a:bodyPr/>
                    <a:lstStyle/>
                    <a:p>
                      <a:r>
                        <a:rPr lang="en-US" sz="1600" dirty="0"/>
                        <a:t>2</a:t>
                      </a:r>
                    </a:p>
                  </a:txBody>
                  <a:tcPr/>
                </a:tc>
                <a:tc>
                  <a:txBody>
                    <a:bodyPr/>
                    <a:lstStyle/>
                    <a:p>
                      <a:r>
                        <a:rPr lang="en-US" sz="1600" dirty="0"/>
                        <a:t>geht so</a:t>
                      </a:r>
                    </a:p>
                  </a:txBody>
                  <a:tcPr/>
                </a:tc>
                <a:tc>
                  <a:txBody>
                    <a:bodyPr/>
                    <a:lstStyle/>
                    <a:p>
                      <a:r>
                        <a:rPr lang="en-US" sz="1600" dirty="0"/>
                        <a:t>36.84%</a:t>
                      </a:r>
                    </a:p>
                  </a:txBody>
                  <a:tcPr/>
                </a:tc>
                <a:tc>
                  <a:txBody>
                    <a:bodyPr/>
                    <a:lstStyle/>
                    <a:p>
                      <a:r>
                        <a:rPr lang="en-US" sz="1600" dirty="0"/>
                        <a:t>35</a:t>
                      </a:r>
                    </a:p>
                  </a:txBody>
                  <a:tcPr/>
                </a:tc>
                <a:extLst>
                  <a:ext uri="{0D108BD9-81ED-4DB2-BD59-A6C34878D82A}">
                    <a16:rowId xmlns:a16="http://schemas.microsoft.com/office/drawing/2014/main" val="10002"/>
                  </a:ext>
                </a:extLst>
              </a:tr>
              <a:tr h="370840">
                <a:tc>
                  <a:txBody>
                    <a:bodyPr/>
                    <a:lstStyle/>
                    <a:p>
                      <a:r>
                        <a:rPr lang="en-US" sz="1600" dirty="0"/>
                        <a:t>3</a:t>
                      </a:r>
                    </a:p>
                  </a:txBody>
                  <a:tcPr/>
                </a:tc>
                <a:tc>
                  <a:txBody>
                    <a:bodyPr/>
                    <a:lstStyle/>
                    <a:p>
                      <a:r>
                        <a:rPr lang="en-US" sz="1600" dirty="0"/>
                        <a:t>Nein</a:t>
                      </a:r>
                    </a:p>
                  </a:txBody>
                  <a:tcPr/>
                </a:tc>
                <a:tc>
                  <a:txBody>
                    <a:bodyPr/>
                    <a:lstStyle/>
                    <a:p>
                      <a:r>
                        <a:rPr lang="en-US" sz="1600" dirty="0"/>
                        <a:t>3.16%</a:t>
                      </a:r>
                    </a:p>
                  </a:txBody>
                  <a:tcPr/>
                </a:tc>
                <a:tc>
                  <a:txBody>
                    <a:bodyPr/>
                    <a:lstStyle/>
                    <a:p>
                      <a:r>
                        <a:rPr lang="en-US" sz="1600" dirty="0"/>
                        <a:t>3</a:t>
                      </a:r>
                    </a:p>
                  </a:txBody>
                  <a:tcPr/>
                </a:tc>
                <a:extLst>
                  <a:ext uri="{0D108BD9-81ED-4DB2-BD59-A6C34878D82A}">
                    <a16:rowId xmlns:a16="http://schemas.microsoft.com/office/drawing/2014/main" val="10003"/>
                  </a:ext>
                </a:extLst>
              </a:tr>
              <a:tr h="370840">
                <a:tc>
                  <a:txBody>
                    <a:bodyPr/>
                    <a:lstStyle/>
                    <a:p>
                      <a:endParaRPr lang="en-US" sz="1600" dirty="0"/>
                    </a:p>
                  </a:txBody>
                  <a:tcPr/>
                </a:tc>
                <a:tc>
                  <a:txBody>
                    <a:bodyPr/>
                    <a:lstStyle/>
                    <a:p>
                      <a:r>
                        <a:rPr lang="en-US" sz="1600" dirty="0"/>
                        <a:t>Gesamt</a:t>
                      </a:r>
                    </a:p>
                  </a:txBody>
                  <a:tcPr/>
                </a:tc>
                <a:tc>
                  <a:txBody>
                    <a:bodyPr/>
                    <a:lstStyle/>
                    <a:p>
                      <a:r>
                        <a:rPr lang="en-US" sz="1600" dirty="0"/>
                        <a:t>100%</a:t>
                      </a:r>
                    </a:p>
                  </a:txBody>
                  <a:tcPr/>
                </a:tc>
                <a:tc>
                  <a:txBody>
                    <a:bodyPr/>
                    <a:lstStyle/>
                    <a:p>
                      <a:r>
                        <a:rPr lang="en-US" sz="1600" dirty="0"/>
                        <a:t>95</a:t>
                      </a:r>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00000" y="140000"/>
            <a:ext cx="8229600" cy="369332"/>
          </a:xfrm>
          <a:prstGeom prst="rect">
            <a:avLst/>
          </a:prstGeom>
          <a:noFill/>
        </p:spPr>
        <p:txBody>
          <a:bodyPr wrap="square" rtlCol="0"/>
          <a:lstStyle/>
          <a:p>
            <a:r>
              <a:rPr lang="en-US" sz="2200" dirty="0"/>
              <a:t>Q6 - Außerhalb meiner Gespräche habe ich noch Interessantes über andere Ausbildungsmöglichkeiten erfahren.</a:t>
            </a:r>
          </a:p>
        </p:txBody>
      </p:sp>
      <p:pic>
        <p:nvPicPr>
          <p:cNvPr id="3" name="Object 2"/>
          <p:cNvPicPr>
            <a:picLocks noChangeAspect="1"/>
          </p:cNvPicPr>
          <p:nvPr/>
        </p:nvPicPr>
        <p:blipFill>
          <a:blip r:embed="rId2" cstate="print"/>
          <a:stretch>
            <a:fillRect/>
          </a:stretch>
        </p:blipFill>
        <p:spPr>
          <a:xfrm>
            <a:off x="572000" y="1200000"/>
            <a:ext cx="8000000" cy="500000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a:t>Q6 - Außerhalb meiner Gespräche habe ich noch Interessantes über andere Ausbildungsmöglichkeiten erfahren.</a:t>
            </a:r>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1854200"/>
        </p:xfrm>
        <a:graphic>
          <a:graphicData uri="http://schemas.openxmlformats.org/drawingml/2006/table">
            <a:tbl>
              <a:tblPr firstRow="1" bandRow="1">
                <a:tableStyleId>{69012ECD-51FC-41F1-AA8D-1B2483CD663E}</a:tableStyleId>
              </a:tblPr>
              <a:tblGrid>
                <a:gridCol w="2087316">
                  <a:extLst>
                    <a:ext uri="{9D8B030D-6E8A-4147-A177-3AD203B41FA5}">
                      <a16:colId xmlns:a16="http://schemas.microsoft.com/office/drawing/2014/main" val="20000"/>
                    </a:ext>
                  </a:extLst>
                </a:gridCol>
                <a:gridCol w="2087316">
                  <a:extLst>
                    <a:ext uri="{9D8B030D-6E8A-4147-A177-3AD203B41FA5}">
                      <a16:colId xmlns:a16="http://schemas.microsoft.com/office/drawing/2014/main" val="20001"/>
                    </a:ext>
                  </a:extLst>
                </a:gridCol>
                <a:gridCol w="2087316">
                  <a:extLst>
                    <a:ext uri="{9D8B030D-6E8A-4147-A177-3AD203B41FA5}">
                      <a16:colId xmlns:a16="http://schemas.microsoft.com/office/drawing/2014/main" val="20002"/>
                    </a:ext>
                  </a:extLst>
                </a:gridCol>
                <a:gridCol w="2087316">
                  <a:extLst>
                    <a:ext uri="{9D8B030D-6E8A-4147-A177-3AD203B41FA5}">
                      <a16:colId xmlns:a16="http://schemas.microsoft.com/office/drawing/2014/main" val="20003"/>
                    </a:ext>
                  </a:extLst>
                </a:gridCol>
              </a:tblGrid>
              <a:tr h="370840">
                <a:tc>
                  <a:txBody>
                    <a:bodyPr/>
                    <a:lstStyle/>
                    <a:p>
                      <a:r>
                        <a:rPr lang="en-US" sz="1600" dirty="0"/>
                        <a:t>#</a:t>
                      </a:r>
                    </a:p>
                  </a:txBody>
                  <a:tcPr/>
                </a:tc>
                <a:tc>
                  <a:txBody>
                    <a:bodyPr/>
                    <a:lstStyle/>
                    <a:p>
                      <a:r>
                        <a:rPr lang="en-US" sz="1600" dirty="0"/>
                        <a:t>Antwort</a:t>
                      </a:r>
                    </a:p>
                  </a:txBody>
                  <a:tcPr/>
                </a:tc>
                <a:tc>
                  <a:txBody>
                    <a:bodyPr/>
                    <a:lstStyle/>
                    <a:p>
                      <a:r>
                        <a:rPr lang="en-US" sz="1600" dirty="0"/>
                        <a:t>%</a:t>
                      </a:r>
                    </a:p>
                  </a:txBody>
                  <a:tcPr/>
                </a:tc>
                <a:tc>
                  <a:txBody>
                    <a:bodyPr/>
                    <a:lstStyle/>
                    <a:p>
                      <a:r>
                        <a:rPr lang="en-US" sz="1600" dirty="0"/>
                        <a:t>Anzahl</a:t>
                      </a:r>
                    </a:p>
                  </a:txBody>
                  <a:tcPr/>
                </a:tc>
                <a:extLst>
                  <a:ext uri="{0D108BD9-81ED-4DB2-BD59-A6C34878D82A}">
                    <a16:rowId xmlns:a16="http://schemas.microsoft.com/office/drawing/2014/main" val="10000"/>
                  </a:ext>
                </a:extLst>
              </a:tr>
              <a:tr h="370840">
                <a:tc>
                  <a:txBody>
                    <a:bodyPr/>
                    <a:lstStyle/>
                    <a:p>
                      <a:r>
                        <a:rPr lang="en-US" sz="1600" dirty="0"/>
                        <a:t>1</a:t>
                      </a:r>
                    </a:p>
                  </a:txBody>
                  <a:tcPr/>
                </a:tc>
                <a:tc>
                  <a:txBody>
                    <a:bodyPr/>
                    <a:lstStyle/>
                    <a:p>
                      <a:r>
                        <a:rPr lang="en-US" sz="1600" dirty="0"/>
                        <a:t>ja</a:t>
                      </a:r>
                    </a:p>
                  </a:txBody>
                  <a:tcPr/>
                </a:tc>
                <a:tc>
                  <a:txBody>
                    <a:bodyPr/>
                    <a:lstStyle/>
                    <a:p>
                      <a:r>
                        <a:rPr lang="en-US" sz="1600" dirty="0"/>
                        <a:t>50.53%</a:t>
                      </a:r>
                    </a:p>
                  </a:txBody>
                  <a:tcPr/>
                </a:tc>
                <a:tc>
                  <a:txBody>
                    <a:bodyPr/>
                    <a:lstStyle/>
                    <a:p>
                      <a:r>
                        <a:rPr lang="en-US" sz="1600" dirty="0"/>
                        <a:t>48</a:t>
                      </a:r>
                    </a:p>
                  </a:txBody>
                  <a:tcPr/>
                </a:tc>
                <a:extLst>
                  <a:ext uri="{0D108BD9-81ED-4DB2-BD59-A6C34878D82A}">
                    <a16:rowId xmlns:a16="http://schemas.microsoft.com/office/drawing/2014/main" val="10001"/>
                  </a:ext>
                </a:extLst>
              </a:tr>
              <a:tr h="370840">
                <a:tc>
                  <a:txBody>
                    <a:bodyPr/>
                    <a:lstStyle/>
                    <a:p>
                      <a:r>
                        <a:rPr lang="en-US" sz="1600" dirty="0"/>
                        <a:t>2</a:t>
                      </a:r>
                    </a:p>
                  </a:txBody>
                  <a:tcPr/>
                </a:tc>
                <a:tc>
                  <a:txBody>
                    <a:bodyPr/>
                    <a:lstStyle/>
                    <a:p>
                      <a:r>
                        <a:rPr lang="en-US" sz="1600" dirty="0"/>
                        <a:t>geht so</a:t>
                      </a:r>
                    </a:p>
                  </a:txBody>
                  <a:tcPr/>
                </a:tc>
                <a:tc>
                  <a:txBody>
                    <a:bodyPr/>
                    <a:lstStyle/>
                    <a:p>
                      <a:r>
                        <a:rPr lang="en-US" sz="1600" dirty="0"/>
                        <a:t>34.74%</a:t>
                      </a:r>
                    </a:p>
                  </a:txBody>
                  <a:tcPr/>
                </a:tc>
                <a:tc>
                  <a:txBody>
                    <a:bodyPr/>
                    <a:lstStyle/>
                    <a:p>
                      <a:r>
                        <a:rPr lang="en-US" sz="1600" dirty="0"/>
                        <a:t>33</a:t>
                      </a:r>
                    </a:p>
                  </a:txBody>
                  <a:tcPr/>
                </a:tc>
                <a:extLst>
                  <a:ext uri="{0D108BD9-81ED-4DB2-BD59-A6C34878D82A}">
                    <a16:rowId xmlns:a16="http://schemas.microsoft.com/office/drawing/2014/main" val="10002"/>
                  </a:ext>
                </a:extLst>
              </a:tr>
              <a:tr h="370840">
                <a:tc>
                  <a:txBody>
                    <a:bodyPr/>
                    <a:lstStyle/>
                    <a:p>
                      <a:r>
                        <a:rPr lang="en-US" sz="1600" dirty="0"/>
                        <a:t>3</a:t>
                      </a:r>
                    </a:p>
                  </a:txBody>
                  <a:tcPr/>
                </a:tc>
                <a:tc>
                  <a:txBody>
                    <a:bodyPr/>
                    <a:lstStyle/>
                    <a:p>
                      <a:r>
                        <a:rPr lang="en-US" sz="1600" dirty="0"/>
                        <a:t>nein</a:t>
                      </a:r>
                    </a:p>
                  </a:txBody>
                  <a:tcPr/>
                </a:tc>
                <a:tc>
                  <a:txBody>
                    <a:bodyPr/>
                    <a:lstStyle/>
                    <a:p>
                      <a:r>
                        <a:rPr lang="en-US" sz="1600" dirty="0"/>
                        <a:t>14.74%</a:t>
                      </a:r>
                    </a:p>
                  </a:txBody>
                  <a:tcPr/>
                </a:tc>
                <a:tc>
                  <a:txBody>
                    <a:bodyPr/>
                    <a:lstStyle/>
                    <a:p>
                      <a:r>
                        <a:rPr lang="en-US" sz="1600" dirty="0"/>
                        <a:t>14</a:t>
                      </a:r>
                    </a:p>
                  </a:txBody>
                  <a:tcPr/>
                </a:tc>
                <a:extLst>
                  <a:ext uri="{0D108BD9-81ED-4DB2-BD59-A6C34878D82A}">
                    <a16:rowId xmlns:a16="http://schemas.microsoft.com/office/drawing/2014/main" val="10003"/>
                  </a:ext>
                </a:extLst>
              </a:tr>
              <a:tr h="370840">
                <a:tc>
                  <a:txBody>
                    <a:bodyPr/>
                    <a:lstStyle/>
                    <a:p>
                      <a:endParaRPr lang="en-US" sz="1600" dirty="0"/>
                    </a:p>
                  </a:txBody>
                  <a:tcPr/>
                </a:tc>
                <a:tc>
                  <a:txBody>
                    <a:bodyPr/>
                    <a:lstStyle/>
                    <a:p>
                      <a:r>
                        <a:rPr lang="en-US" sz="1600" dirty="0"/>
                        <a:t>Gesamt</a:t>
                      </a:r>
                    </a:p>
                  </a:txBody>
                  <a:tcPr/>
                </a:tc>
                <a:tc>
                  <a:txBody>
                    <a:bodyPr/>
                    <a:lstStyle/>
                    <a:p>
                      <a:r>
                        <a:rPr lang="en-US" sz="1600" dirty="0"/>
                        <a:t>100%</a:t>
                      </a:r>
                    </a:p>
                  </a:txBody>
                  <a:tcPr/>
                </a:tc>
                <a:tc>
                  <a:txBody>
                    <a:bodyPr/>
                    <a:lstStyle/>
                    <a:p>
                      <a:r>
                        <a:rPr lang="en-US" sz="1600" dirty="0"/>
                        <a:t>95</a:t>
                      </a:r>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00000" y="140000"/>
            <a:ext cx="8229600" cy="369332"/>
          </a:xfrm>
          <a:prstGeom prst="rect">
            <a:avLst/>
          </a:prstGeom>
          <a:noFill/>
        </p:spPr>
        <p:txBody>
          <a:bodyPr wrap="square" rtlCol="0"/>
          <a:lstStyle/>
          <a:p>
            <a:r>
              <a:rPr lang="en-US" sz="2200" dirty="0"/>
              <a:t>Q7 - Ich wäre gerne über die Berufsbilder der angebotenen Ausbildungsberufe im Vorfeld informiert worden.</a:t>
            </a:r>
          </a:p>
        </p:txBody>
      </p:sp>
      <p:pic>
        <p:nvPicPr>
          <p:cNvPr id="3" name="Object 2"/>
          <p:cNvPicPr>
            <a:picLocks noChangeAspect="1"/>
          </p:cNvPicPr>
          <p:nvPr/>
        </p:nvPicPr>
        <p:blipFill>
          <a:blip r:embed="rId2" cstate="print"/>
          <a:stretch>
            <a:fillRect/>
          </a:stretch>
        </p:blipFill>
        <p:spPr>
          <a:xfrm>
            <a:off x="572000" y="1200000"/>
            <a:ext cx="8000000" cy="5000000"/>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a:t>Q7 - Ich wäre gerne über die Berufsbilder der angebotenen Ausbildungsberufe im Vorfeld informiert worden.</a:t>
            </a:r>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1854200"/>
        </p:xfrm>
        <a:graphic>
          <a:graphicData uri="http://schemas.openxmlformats.org/drawingml/2006/table">
            <a:tbl>
              <a:tblPr firstRow="1" bandRow="1">
                <a:tableStyleId>{69012ECD-51FC-41F1-AA8D-1B2483CD663E}</a:tableStyleId>
              </a:tblPr>
              <a:tblGrid>
                <a:gridCol w="2087316">
                  <a:extLst>
                    <a:ext uri="{9D8B030D-6E8A-4147-A177-3AD203B41FA5}">
                      <a16:colId xmlns:a16="http://schemas.microsoft.com/office/drawing/2014/main" val="20000"/>
                    </a:ext>
                  </a:extLst>
                </a:gridCol>
                <a:gridCol w="2087316">
                  <a:extLst>
                    <a:ext uri="{9D8B030D-6E8A-4147-A177-3AD203B41FA5}">
                      <a16:colId xmlns:a16="http://schemas.microsoft.com/office/drawing/2014/main" val="20001"/>
                    </a:ext>
                  </a:extLst>
                </a:gridCol>
                <a:gridCol w="2087316">
                  <a:extLst>
                    <a:ext uri="{9D8B030D-6E8A-4147-A177-3AD203B41FA5}">
                      <a16:colId xmlns:a16="http://schemas.microsoft.com/office/drawing/2014/main" val="20002"/>
                    </a:ext>
                  </a:extLst>
                </a:gridCol>
                <a:gridCol w="2087316">
                  <a:extLst>
                    <a:ext uri="{9D8B030D-6E8A-4147-A177-3AD203B41FA5}">
                      <a16:colId xmlns:a16="http://schemas.microsoft.com/office/drawing/2014/main" val="20003"/>
                    </a:ext>
                  </a:extLst>
                </a:gridCol>
              </a:tblGrid>
              <a:tr h="370840">
                <a:tc>
                  <a:txBody>
                    <a:bodyPr/>
                    <a:lstStyle/>
                    <a:p>
                      <a:r>
                        <a:rPr lang="en-US" sz="1600" dirty="0"/>
                        <a:t>#</a:t>
                      </a:r>
                    </a:p>
                  </a:txBody>
                  <a:tcPr/>
                </a:tc>
                <a:tc>
                  <a:txBody>
                    <a:bodyPr/>
                    <a:lstStyle/>
                    <a:p>
                      <a:r>
                        <a:rPr lang="en-US" sz="1600" dirty="0"/>
                        <a:t>Antwort</a:t>
                      </a:r>
                    </a:p>
                  </a:txBody>
                  <a:tcPr/>
                </a:tc>
                <a:tc>
                  <a:txBody>
                    <a:bodyPr/>
                    <a:lstStyle/>
                    <a:p>
                      <a:r>
                        <a:rPr lang="en-US" sz="1600" dirty="0"/>
                        <a:t>%</a:t>
                      </a:r>
                    </a:p>
                  </a:txBody>
                  <a:tcPr/>
                </a:tc>
                <a:tc>
                  <a:txBody>
                    <a:bodyPr/>
                    <a:lstStyle/>
                    <a:p>
                      <a:r>
                        <a:rPr lang="en-US" sz="1600" dirty="0"/>
                        <a:t>Anzahl</a:t>
                      </a:r>
                    </a:p>
                  </a:txBody>
                  <a:tcPr/>
                </a:tc>
                <a:extLst>
                  <a:ext uri="{0D108BD9-81ED-4DB2-BD59-A6C34878D82A}">
                    <a16:rowId xmlns:a16="http://schemas.microsoft.com/office/drawing/2014/main" val="10000"/>
                  </a:ext>
                </a:extLst>
              </a:tr>
              <a:tr h="370840">
                <a:tc>
                  <a:txBody>
                    <a:bodyPr/>
                    <a:lstStyle/>
                    <a:p>
                      <a:r>
                        <a:rPr lang="en-US" sz="1600" dirty="0"/>
                        <a:t>1</a:t>
                      </a:r>
                    </a:p>
                  </a:txBody>
                  <a:tcPr/>
                </a:tc>
                <a:tc>
                  <a:txBody>
                    <a:bodyPr/>
                    <a:lstStyle/>
                    <a:p>
                      <a:r>
                        <a:rPr lang="en-US" sz="1600" dirty="0"/>
                        <a:t>Ja</a:t>
                      </a:r>
                    </a:p>
                  </a:txBody>
                  <a:tcPr/>
                </a:tc>
                <a:tc>
                  <a:txBody>
                    <a:bodyPr/>
                    <a:lstStyle/>
                    <a:p>
                      <a:r>
                        <a:rPr lang="en-US" sz="1600" dirty="0"/>
                        <a:t>28.42%</a:t>
                      </a:r>
                    </a:p>
                  </a:txBody>
                  <a:tcPr/>
                </a:tc>
                <a:tc>
                  <a:txBody>
                    <a:bodyPr/>
                    <a:lstStyle/>
                    <a:p>
                      <a:r>
                        <a:rPr lang="en-US" sz="1600" dirty="0"/>
                        <a:t>27</a:t>
                      </a:r>
                    </a:p>
                  </a:txBody>
                  <a:tcPr/>
                </a:tc>
                <a:extLst>
                  <a:ext uri="{0D108BD9-81ED-4DB2-BD59-A6C34878D82A}">
                    <a16:rowId xmlns:a16="http://schemas.microsoft.com/office/drawing/2014/main" val="10001"/>
                  </a:ext>
                </a:extLst>
              </a:tr>
              <a:tr h="370840">
                <a:tc>
                  <a:txBody>
                    <a:bodyPr/>
                    <a:lstStyle/>
                    <a:p>
                      <a:r>
                        <a:rPr lang="en-US" sz="1600" dirty="0"/>
                        <a:t>2</a:t>
                      </a:r>
                    </a:p>
                  </a:txBody>
                  <a:tcPr/>
                </a:tc>
                <a:tc>
                  <a:txBody>
                    <a:bodyPr/>
                    <a:lstStyle/>
                    <a:p>
                      <a:r>
                        <a:rPr lang="en-US" sz="1600" dirty="0"/>
                        <a:t>Vielleicht</a:t>
                      </a:r>
                    </a:p>
                  </a:txBody>
                  <a:tcPr/>
                </a:tc>
                <a:tc>
                  <a:txBody>
                    <a:bodyPr/>
                    <a:lstStyle/>
                    <a:p>
                      <a:r>
                        <a:rPr lang="en-US" sz="1600" dirty="0"/>
                        <a:t>52.63%</a:t>
                      </a:r>
                    </a:p>
                  </a:txBody>
                  <a:tcPr/>
                </a:tc>
                <a:tc>
                  <a:txBody>
                    <a:bodyPr/>
                    <a:lstStyle/>
                    <a:p>
                      <a:r>
                        <a:rPr lang="en-US" sz="1600" dirty="0"/>
                        <a:t>50</a:t>
                      </a:r>
                    </a:p>
                  </a:txBody>
                  <a:tcPr/>
                </a:tc>
                <a:extLst>
                  <a:ext uri="{0D108BD9-81ED-4DB2-BD59-A6C34878D82A}">
                    <a16:rowId xmlns:a16="http://schemas.microsoft.com/office/drawing/2014/main" val="10002"/>
                  </a:ext>
                </a:extLst>
              </a:tr>
              <a:tr h="370840">
                <a:tc>
                  <a:txBody>
                    <a:bodyPr/>
                    <a:lstStyle/>
                    <a:p>
                      <a:r>
                        <a:rPr lang="en-US" sz="1600" dirty="0"/>
                        <a:t>3</a:t>
                      </a:r>
                    </a:p>
                  </a:txBody>
                  <a:tcPr/>
                </a:tc>
                <a:tc>
                  <a:txBody>
                    <a:bodyPr/>
                    <a:lstStyle/>
                    <a:p>
                      <a:r>
                        <a:rPr lang="en-US" sz="1600" dirty="0"/>
                        <a:t>Nein</a:t>
                      </a:r>
                    </a:p>
                  </a:txBody>
                  <a:tcPr/>
                </a:tc>
                <a:tc>
                  <a:txBody>
                    <a:bodyPr/>
                    <a:lstStyle/>
                    <a:p>
                      <a:r>
                        <a:rPr lang="en-US" sz="1600" dirty="0"/>
                        <a:t>18.95%</a:t>
                      </a:r>
                    </a:p>
                  </a:txBody>
                  <a:tcPr/>
                </a:tc>
                <a:tc>
                  <a:txBody>
                    <a:bodyPr/>
                    <a:lstStyle/>
                    <a:p>
                      <a:r>
                        <a:rPr lang="en-US" sz="1600" dirty="0"/>
                        <a:t>18</a:t>
                      </a:r>
                    </a:p>
                  </a:txBody>
                  <a:tcPr/>
                </a:tc>
                <a:extLst>
                  <a:ext uri="{0D108BD9-81ED-4DB2-BD59-A6C34878D82A}">
                    <a16:rowId xmlns:a16="http://schemas.microsoft.com/office/drawing/2014/main" val="10003"/>
                  </a:ext>
                </a:extLst>
              </a:tr>
              <a:tr h="370840">
                <a:tc>
                  <a:txBody>
                    <a:bodyPr/>
                    <a:lstStyle/>
                    <a:p>
                      <a:endParaRPr lang="en-US" sz="1600" dirty="0"/>
                    </a:p>
                  </a:txBody>
                  <a:tcPr/>
                </a:tc>
                <a:tc>
                  <a:txBody>
                    <a:bodyPr/>
                    <a:lstStyle/>
                    <a:p>
                      <a:r>
                        <a:rPr lang="en-US" sz="1600" dirty="0"/>
                        <a:t>Gesamt</a:t>
                      </a:r>
                    </a:p>
                  </a:txBody>
                  <a:tcPr/>
                </a:tc>
                <a:tc>
                  <a:txBody>
                    <a:bodyPr/>
                    <a:lstStyle/>
                    <a:p>
                      <a:r>
                        <a:rPr lang="en-US" sz="1600" dirty="0"/>
                        <a:t>100%</a:t>
                      </a:r>
                    </a:p>
                  </a:txBody>
                  <a:tcPr/>
                </a:tc>
                <a:tc>
                  <a:txBody>
                    <a:bodyPr/>
                    <a:lstStyle/>
                    <a:p>
                      <a:r>
                        <a:rPr lang="en-US" sz="1600" dirty="0"/>
                        <a:t>95</a:t>
                      </a:r>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00000" y="140000"/>
            <a:ext cx="8229600" cy="369332"/>
          </a:xfrm>
          <a:prstGeom prst="rect">
            <a:avLst/>
          </a:prstGeom>
          <a:noFill/>
        </p:spPr>
        <p:txBody>
          <a:bodyPr wrap="square" rtlCol="0"/>
          <a:lstStyle/>
          <a:p>
            <a:r>
              <a:rPr lang="en-US" sz="2200" dirty="0"/>
              <a:t>Q8 - Vorabschlussklassen: Ich wurde von der Firma/ den Firmen sofort zu einem Praktikum eingeladen.</a:t>
            </a:r>
          </a:p>
        </p:txBody>
      </p:sp>
      <p:pic>
        <p:nvPicPr>
          <p:cNvPr id="3" name="Object 2"/>
          <p:cNvPicPr>
            <a:picLocks noChangeAspect="1"/>
          </p:cNvPicPr>
          <p:nvPr/>
        </p:nvPicPr>
        <p:blipFill>
          <a:blip r:embed="rId2" cstate="print"/>
          <a:stretch>
            <a:fillRect/>
          </a:stretch>
        </p:blipFill>
        <p:spPr>
          <a:xfrm>
            <a:off x="572000" y="1200000"/>
            <a:ext cx="8000000" cy="5000000"/>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a:t>Q8 - Vorabschlussklassen: Ich wurde von der Firma/ den Firmen sofort zu einem Praktikum eingeladen.</a:t>
            </a:r>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1854200"/>
        </p:xfrm>
        <a:graphic>
          <a:graphicData uri="http://schemas.openxmlformats.org/drawingml/2006/table">
            <a:tbl>
              <a:tblPr firstRow="1" bandRow="1">
                <a:tableStyleId>{69012ECD-51FC-41F1-AA8D-1B2483CD663E}</a:tableStyleId>
              </a:tblPr>
              <a:tblGrid>
                <a:gridCol w="2087316">
                  <a:extLst>
                    <a:ext uri="{9D8B030D-6E8A-4147-A177-3AD203B41FA5}">
                      <a16:colId xmlns:a16="http://schemas.microsoft.com/office/drawing/2014/main" val="20000"/>
                    </a:ext>
                  </a:extLst>
                </a:gridCol>
                <a:gridCol w="2087316">
                  <a:extLst>
                    <a:ext uri="{9D8B030D-6E8A-4147-A177-3AD203B41FA5}">
                      <a16:colId xmlns:a16="http://schemas.microsoft.com/office/drawing/2014/main" val="20001"/>
                    </a:ext>
                  </a:extLst>
                </a:gridCol>
                <a:gridCol w="2087316">
                  <a:extLst>
                    <a:ext uri="{9D8B030D-6E8A-4147-A177-3AD203B41FA5}">
                      <a16:colId xmlns:a16="http://schemas.microsoft.com/office/drawing/2014/main" val="20002"/>
                    </a:ext>
                  </a:extLst>
                </a:gridCol>
                <a:gridCol w="2087316">
                  <a:extLst>
                    <a:ext uri="{9D8B030D-6E8A-4147-A177-3AD203B41FA5}">
                      <a16:colId xmlns:a16="http://schemas.microsoft.com/office/drawing/2014/main" val="20003"/>
                    </a:ext>
                  </a:extLst>
                </a:gridCol>
              </a:tblGrid>
              <a:tr h="370840">
                <a:tc>
                  <a:txBody>
                    <a:bodyPr/>
                    <a:lstStyle/>
                    <a:p>
                      <a:r>
                        <a:rPr lang="en-US" sz="1600" dirty="0"/>
                        <a:t>#</a:t>
                      </a:r>
                    </a:p>
                  </a:txBody>
                  <a:tcPr/>
                </a:tc>
                <a:tc>
                  <a:txBody>
                    <a:bodyPr/>
                    <a:lstStyle/>
                    <a:p>
                      <a:r>
                        <a:rPr lang="en-US" sz="1600" dirty="0"/>
                        <a:t>Antwort</a:t>
                      </a:r>
                    </a:p>
                  </a:txBody>
                  <a:tcPr/>
                </a:tc>
                <a:tc>
                  <a:txBody>
                    <a:bodyPr/>
                    <a:lstStyle/>
                    <a:p>
                      <a:r>
                        <a:rPr lang="en-US" sz="1600" dirty="0"/>
                        <a:t>%</a:t>
                      </a:r>
                    </a:p>
                  </a:txBody>
                  <a:tcPr/>
                </a:tc>
                <a:tc>
                  <a:txBody>
                    <a:bodyPr/>
                    <a:lstStyle/>
                    <a:p>
                      <a:r>
                        <a:rPr lang="en-US" sz="1600" dirty="0"/>
                        <a:t>Anzahl</a:t>
                      </a:r>
                    </a:p>
                  </a:txBody>
                  <a:tcPr/>
                </a:tc>
                <a:extLst>
                  <a:ext uri="{0D108BD9-81ED-4DB2-BD59-A6C34878D82A}">
                    <a16:rowId xmlns:a16="http://schemas.microsoft.com/office/drawing/2014/main" val="10000"/>
                  </a:ext>
                </a:extLst>
              </a:tr>
              <a:tr h="370840">
                <a:tc>
                  <a:txBody>
                    <a:bodyPr/>
                    <a:lstStyle/>
                    <a:p>
                      <a:r>
                        <a:rPr lang="en-US" sz="1600" dirty="0"/>
                        <a:t>1</a:t>
                      </a:r>
                    </a:p>
                  </a:txBody>
                  <a:tcPr/>
                </a:tc>
                <a:tc>
                  <a:txBody>
                    <a:bodyPr/>
                    <a:lstStyle/>
                    <a:p>
                      <a:r>
                        <a:rPr lang="en-US" sz="1600" dirty="0"/>
                        <a:t>ja</a:t>
                      </a:r>
                    </a:p>
                  </a:txBody>
                  <a:tcPr/>
                </a:tc>
                <a:tc>
                  <a:txBody>
                    <a:bodyPr/>
                    <a:lstStyle/>
                    <a:p>
                      <a:r>
                        <a:rPr lang="en-US" sz="1600" dirty="0"/>
                        <a:t>52.13%</a:t>
                      </a:r>
                    </a:p>
                  </a:txBody>
                  <a:tcPr/>
                </a:tc>
                <a:tc>
                  <a:txBody>
                    <a:bodyPr/>
                    <a:lstStyle/>
                    <a:p>
                      <a:r>
                        <a:rPr lang="en-US" sz="1600" dirty="0"/>
                        <a:t>49</a:t>
                      </a:r>
                    </a:p>
                  </a:txBody>
                  <a:tcPr/>
                </a:tc>
                <a:extLst>
                  <a:ext uri="{0D108BD9-81ED-4DB2-BD59-A6C34878D82A}">
                    <a16:rowId xmlns:a16="http://schemas.microsoft.com/office/drawing/2014/main" val="10001"/>
                  </a:ext>
                </a:extLst>
              </a:tr>
              <a:tr h="370840">
                <a:tc>
                  <a:txBody>
                    <a:bodyPr/>
                    <a:lstStyle/>
                    <a:p>
                      <a:r>
                        <a:rPr lang="en-US" sz="1600" dirty="0"/>
                        <a:t>2</a:t>
                      </a:r>
                    </a:p>
                  </a:txBody>
                  <a:tcPr/>
                </a:tc>
                <a:tc>
                  <a:txBody>
                    <a:bodyPr/>
                    <a:lstStyle/>
                    <a:p>
                      <a:r>
                        <a:rPr lang="en-US" sz="1600" dirty="0"/>
                        <a:t>Vielleicht</a:t>
                      </a:r>
                    </a:p>
                  </a:txBody>
                  <a:tcPr/>
                </a:tc>
                <a:tc>
                  <a:txBody>
                    <a:bodyPr/>
                    <a:lstStyle/>
                    <a:p>
                      <a:r>
                        <a:rPr lang="en-US" sz="1600" dirty="0"/>
                        <a:t>23.40%</a:t>
                      </a:r>
                    </a:p>
                  </a:txBody>
                  <a:tcPr/>
                </a:tc>
                <a:tc>
                  <a:txBody>
                    <a:bodyPr/>
                    <a:lstStyle/>
                    <a:p>
                      <a:r>
                        <a:rPr lang="en-US" sz="1600" dirty="0"/>
                        <a:t>22</a:t>
                      </a:r>
                    </a:p>
                  </a:txBody>
                  <a:tcPr/>
                </a:tc>
                <a:extLst>
                  <a:ext uri="{0D108BD9-81ED-4DB2-BD59-A6C34878D82A}">
                    <a16:rowId xmlns:a16="http://schemas.microsoft.com/office/drawing/2014/main" val="10002"/>
                  </a:ext>
                </a:extLst>
              </a:tr>
              <a:tr h="370840">
                <a:tc>
                  <a:txBody>
                    <a:bodyPr/>
                    <a:lstStyle/>
                    <a:p>
                      <a:r>
                        <a:rPr lang="en-US" sz="1600" dirty="0"/>
                        <a:t>3</a:t>
                      </a:r>
                    </a:p>
                  </a:txBody>
                  <a:tcPr/>
                </a:tc>
                <a:tc>
                  <a:txBody>
                    <a:bodyPr/>
                    <a:lstStyle/>
                    <a:p>
                      <a:r>
                        <a:rPr lang="en-US" sz="1600" dirty="0"/>
                        <a:t>Nein</a:t>
                      </a:r>
                    </a:p>
                  </a:txBody>
                  <a:tcPr/>
                </a:tc>
                <a:tc>
                  <a:txBody>
                    <a:bodyPr/>
                    <a:lstStyle/>
                    <a:p>
                      <a:r>
                        <a:rPr lang="en-US" sz="1600" dirty="0"/>
                        <a:t>24.47%</a:t>
                      </a:r>
                    </a:p>
                  </a:txBody>
                  <a:tcPr/>
                </a:tc>
                <a:tc>
                  <a:txBody>
                    <a:bodyPr/>
                    <a:lstStyle/>
                    <a:p>
                      <a:r>
                        <a:rPr lang="en-US" sz="1600" dirty="0"/>
                        <a:t>23</a:t>
                      </a:r>
                    </a:p>
                  </a:txBody>
                  <a:tcPr/>
                </a:tc>
                <a:extLst>
                  <a:ext uri="{0D108BD9-81ED-4DB2-BD59-A6C34878D82A}">
                    <a16:rowId xmlns:a16="http://schemas.microsoft.com/office/drawing/2014/main" val="10003"/>
                  </a:ext>
                </a:extLst>
              </a:tr>
              <a:tr h="370840">
                <a:tc>
                  <a:txBody>
                    <a:bodyPr/>
                    <a:lstStyle/>
                    <a:p>
                      <a:endParaRPr lang="en-US" sz="1600" dirty="0"/>
                    </a:p>
                  </a:txBody>
                  <a:tcPr/>
                </a:tc>
                <a:tc>
                  <a:txBody>
                    <a:bodyPr/>
                    <a:lstStyle/>
                    <a:p>
                      <a:r>
                        <a:rPr lang="en-US" sz="1600" dirty="0"/>
                        <a:t>Gesamt</a:t>
                      </a:r>
                    </a:p>
                  </a:txBody>
                  <a:tcPr/>
                </a:tc>
                <a:tc>
                  <a:txBody>
                    <a:bodyPr/>
                    <a:lstStyle/>
                    <a:p>
                      <a:r>
                        <a:rPr lang="en-US" sz="1600" dirty="0"/>
                        <a:t>100%</a:t>
                      </a:r>
                    </a:p>
                  </a:txBody>
                  <a:tcPr/>
                </a:tc>
                <a:tc>
                  <a:txBody>
                    <a:bodyPr/>
                    <a:lstStyle/>
                    <a:p>
                      <a:r>
                        <a:rPr lang="en-US" sz="1600" dirty="0"/>
                        <a:t>94</a:t>
                      </a:r>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00000" y="140000"/>
            <a:ext cx="8229600" cy="369332"/>
          </a:xfrm>
          <a:prstGeom prst="rect">
            <a:avLst/>
          </a:prstGeom>
          <a:noFill/>
        </p:spPr>
        <p:txBody>
          <a:bodyPr wrap="square" rtlCol="0"/>
          <a:lstStyle/>
          <a:p>
            <a:r>
              <a:rPr lang="en-US" sz="2200" dirty="0"/>
              <a:t>Q9 - Das Interesse der Firma an mir war zu unverbindlich. Es wurden mir keine konkreten Angebote unterbreitet.</a:t>
            </a:r>
          </a:p>
        </p:txBody>
      </p:sp>
      <p:pic>
        <p:nvPicPr>
          <p:cNvPr id="3" name="Object 2"/>
          <p:cNvPicPr>
            <a:picLocks noChangeAspect="1"/>
          </p:cNvPicPr>
          <p:nvPr/>
        </p:nvPicPr>
        <p:blipFill>
          <a:blip r:embed="rId2" cstate="print"/>
          <a:stretch>
            <a:fillRect/>
          </a:stretch>
        </p:blipFill>
        <p:spPr>
          <a:xfrm>
            <a:off x="572000" y="1200000"/>
            <a:ext cx="8000000" cy="5000000"/>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a:t>Q9 - Das Interesse der Firma an mir war zu unverbindlich. Es wurden mir keine konkreten Angebote unterbreitet.</a:t>
            </a:r>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1854200"/>
        </p:xfrm>
        <a:graphic>
          <a:graphicData uri="http://schemas.openxmlformats.org/drawingml/2006/table">
            <a:tbl>
              <a:tblPr firstRow="1" bandRow="1">
                <a:tableStyleId>{69012ECD-51FC-41F1-AA8D-1B2483CD663E}</a:tableStyleId>
              </a:tblPr>
              <a:tblGrid>
                <a:gridCol w="2087316">
                  <a:extLst>
                    <a:ext uri="{9D8B030D-6E8A-4147-A177-3AD203B41FA5}">
                      <a16:colId xmlns:a16="http://schemas.microsoft.com/office/drawing/2014/main" val="20000"/>
                    </a:ext>
                  </a:extLst>
                </a:gridCol>
                <a:gridCol w="2087316">
                  <a:extLst>
                    <a:ext uri="{9D8B030D-6E8A-4147-A177-3AD203B41FA5}">
                      <a16:colId xmlns:a16="http://schemas.microsoft.com/office/drawing/2014/main" val="20001"/>
                    </a:ext>
                  </a:extLst>
                </a:gridCol>
                <a:gridCol w="2087316">
                  <a:extLst>
                    <a:ext uri="{9D8B030D-6E8A-4147-A177-3AD203B41FA5}">
                      <a16:colId xmlns:a16="http://schemas.microsoft.com/office/drawing/2014/main" val="20002"/>
                    </a:ext>
                  </a:extLst>
                </a:gridCol>
                <a:gridCol w="2087316">
                  <a:extLst>
                    <a:ext uri="{9D8B030D-6E8A-4147-A177-3AD203B41FA5}">
                      <a16:colId xmlns:a16="http://schemas.microsoft.com/office/drawing/2014/main" val="20003"/>
                    </a:ext>
                  </a:extLst>
                </a:gridCol>
              </a:tblGrid>
              <a:tr h="370840">
                <a:tc>
                  <a:txBody>
                    <a:bodyPr/>
                    <a:lstStyle/>
                    <a:p>
                      <a:r>
                        <a:rPr lang="en-US" sz="1600" dirty="0"/>
                        <a:t>#</a:t>
                      </a:r>
                    </a:p>
                  </a:txBody>
                  <a:tcPr/>
                </a:tc>
                <a:tc>
                  <a:txBody>
                    <a:bodyPr/>
                    <a:lstStyle/>
                    <a:p>
                      <a:r>
                        <a:rPr lang="en-US" sz="1600" dirty="0"/>
                        <a:t>Antwort</a:t>
                      </a:r>
                    </a:p>
                  </a:txBody>
                  <a:tcPr/>
                </a:tc>
                <a:tc>
                  <a:txBody>
                    <a:bodyPr/>
                    <a:lstStyle/>
                    <a:p>
                      <a:r>
                        <a:rPr lang="en-US" sz="1600" dirty="0"/>
                        <a:t>%</a:t>
                      </a:r>
                    </a:p>
                  </a:txBody>
                  <a:tcPr/>
                </a:tc>
                <a:tc>
                  <a:txBody>
                    <a:bodyPr/>
                    <a:lstStyle/>
                    <a:p>
                      <a:r>
                        <a:rPr lang="en-US" sz="1600" dirty="0"/>
                        <a:t>Anzahl</a:t>
                      </a:r>
                    </a:p>
                  </a:txBody>
                  <a:tcPr/>
                </a:tc>
                <a:extLst>
                  <a:ext uri="{0D108BD9-81ED-4DB2-BD59-A6C34878D82A}">
                    <a16:rowId xmlns:a16="http://schemas.microsoft.com/office/drawing/2014/main" val="10000"/>
                  </a:ext>
                </a:extLst>
              </a:tr>
              <a:tr h="370840">
                <a:tc>
                  <a:txBody>
                    <a:bodyPr/>
                    <a:lstStyle/>
                    <a:p>
                      <a:r>
                        <a:rPr lang="en-US" sz="1600" dirty="0"/>
                        <a:t>1</a:t>
                      </a:r>
                    </a:p>
                  </a:txBody>
                  <a:tcPr/>
                </a:tc>
                <a:tc>
                  <a:txBody>
                    <a:bodyPr/>
                    <a:lstStyle/>
                    <a:p>
                      <a:r>
                        <a:rPr lang="en-US" sz="1600" dirty="0"/>
                        <a:t>ja</a:t>
                      </a:r>
                    </a:p>
                  </a:txBody>
                  <a:tcPr/>
                </a:tc>
                <a:tc>
                  <a:txBody>
                    <a:bodyPr/>
                    <a:lstStyle/>
                    <a:p>
                      <a:r>
                        <a:rPr lang="en-US" sz="1600" dirty="0"/>
                        <a:t>15.38%</a:t>
                      </a:r>
                    </a:p>
                  </a:txBody>
                  <a:tcPr/>
                </a:tc>
                <a:tc>
                  <a:txBody>
                    <a:bodyPr/>
                    <a:lstStyle/>
                    <a:p>
                      <a:r>
                        <a:rPr lang="en-US" sz="1600" dirty="0"/>
                        <a:t>14</a:t>
                      </a:r>
                    </a:p>
                  </a:txBody>
                  <a:tcPr/>
                </a:tc>
                <a:extLst>
                  <a:ext uri="{0D108BD9-81ED-4DB2-BD59-A6C34878D82A}">
                    <a16:rowId xmlns:a16="http://schemas.microsoft.com/office/drawing/2014/main" val="10001"/>
                  </a:ext>
                </a:extLst>
              </a:tr>
              <a:tr h="370840">
                <a:tc>
                  <a:txBody>
                    <a:bodyPr/>
                    <a:lstStyle/>
                    <a:p>
                      <a:r>
                        <a:rPr lang="en-US" sz="1600" dirty="0"/>
                        <a:t>2</a:t>
                      </a:r>
                    </a:p>
                  </a:txBody>
                  <a:tcPr/>
                </a:tc>
                <a:tc>
                  <a:txBody>
                    <a:bodyPr/>
                    <a:lstStyle/>
                    <a:p>
                      <a:r>
                        <a:rPr lang="en-US" sz="1600" dirty="0"/>
                        <a:t>geht so</a:t>
                      </a:r>
                    </a:p>
                  </a:txBody>
                  <a:tcPr/>
                </a:tc>
                <a:tc>
                  <a:txBody>
                    <a:bodyPr/>
                    <a:lstStyle/>
                    <a:p>
                      <a:r>
                        <a:rPr lang="en-US" sz="1600" dirty="0"/>
                        <a:t>48.35%</a:t>
                      </a:r>
                    </a:p>
                  </a:txBody>
                  <a:tcPr/>
                </a:tc>
                <a:tc>
                  <a:txBody>
                    <a:bodyPr/>
                    <a:lstStyle/>
                    <a:p>
                      <a:r>
                        <a:rPr lang="en-US" sz="1600" dirty="0"/>
                        <a:t>44</a:t>
                      </a:r>
                    </a:p>
                  </a:txBody>
                  <a:tcPr/>
                </a:tc>
                <a:extLst>
                  <a:ext uri="{0D108BD9-81ED-4DB2-BD59-A6C34878D82A}">
                    <a16:rowId xmlns:a16="http://schemas.microsoft.com/office/drawing/2014/main" val="10002"/>
                  </a:ext>
                </a:extLst>
              </a:tr>
              <a:tr h="370840">
                <a:tc>
                  <a:txBody>
                    <a:bodyPr/>
                    <a:lstStyle/>
                    <a:p>
                      <a:r>
                        <a:rPr lang="en-US" sz="1600" dirty="0"/>
                        <a:t>3</a:t>
                      </a:r>
                    </a:p>
                  </a:txBody>
                  <a:tcPr/>
                </a:tc>
                <a:tc>
                  <a:txBody>
                    <a:bodyPr/>
                    <a:lstStyle/>
                    <a:p>
                      <a:r>
                        <a:rPr lang="en-US" sz="1600" dirty="0"/>
                        <a:t>Nein</a:t>
                      </a:r>
                    </a:p>
                  </a:txBody>
                  <a:tcPr/>
                </a:tc>
                <a:tc>
                  <a:txBody>
                    <a:bodyPr/>
                    <a:lstStyle/>
                    <a:p>
                      <a:r>
                        <a:rPr lang="en-US" sz="1600" dirty="0"/>
                        <a:t>36.26%</a:t>
                      </a:r>
                    </a:p>
                  </a:txBody>
                  <a:tcPr/>
                </a:tc>
                <a:tc>
                  <a:txBody>
                    <a:bodyPr/>
                    <a:lstStyle/>
                    <a:p>
                      <a:r>
                        <a:rPr lang="en-US" sz="1600" dirty="0"/>
                        <a:t>33</a:t>
                      </a:r>
                    </a:p>
                  </a:txBody>
                  <a:tcPr/>
                </a:tc>
                <a:extLst>
                  <a:ext uri="{0D108BD9-81ED-4DB2-BD59-A6C34878D82A}">
                    <a16:rowId xmlns:a16="http://schemas.microsoft.com/office/drawing/2014/main" val="10003"/>
                  </a:ext>
                </a:extLst>
              </a:tr>
              <a:tr h="370840">
                <a:tc>
                  <a:txBody>
                    <a:bodyPr/>
                    <a:lstStyle/>
                    <a:p>
                      <a:endParaRPr lang="en-US" sz="1600" dirty="0"/>
                    </a:p>
                  </a:txBody>
                  <a:tcPr/>
                </a:tc>
                <a:tc>
                  <a:txBody>
                    <a:bodyPr/>
                    <a:lstStyle/>
                    <a:p>
                      <a:r>
                        <a:rPr lang="en-US" sz="1600" dirty="0"/>
                        <a:t>Gesamt</a:t>
                      </a:r>
                    </a:p>
                  </a:txBody>
                  <a:tcPr/>
                </a:tc>
                <a:tc>
                  <a:txBody>
                    <a:bodyPr/>
                    <a:lstStyle/>
                    <a:p>
                      <a:r>
                        <a:rPr lang="en-US" sz="1600" dirty="0"/>
                        <a:t>100%</a:t>
                      </a:r>
                    </a:p>
                  </a:txBody>
                  <a:tcPr/>
                </a:tc>
                <a:tc>
                  <a:txBody>
                    <a:bodyPr/>
                    <a:lstStyle/>
                    <a:p>
                      <a:r>
                        <a:rPr lang="en-US" sz="1600" dirty="0"/>
                        <a:t>91</a:t>
                      </a:r>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00000" y="140000"/>
            <a:ext cx="8229600" cy="369332"/>
          </a:xfrm>
          <a:prstGeom prst="rect">
            <a:avLst/>
          </a:prstGeom>
          <a:noFill/>
        </p:spPr>
        <p:txBody>
          <a:bodyPr wrap="square" rtlCol="0"/>
          <a:lstStyle/>
          <a:p>
            <a:r>
              <a:rPr lang="en-US" sz="2200" dirty="0"/>
              <a:t>Q1 - Ich fand die Organisation der Berufsmesse gelungen</a:t>
            </a:r>
          </a:p>
        </p:txBody>
      </p:sp>
      <p:pic>
        <p:nvPicPr>
          <p:cNvPr id="3" name="Object 2"/>
          <p:cNvPicPr>
            <a:picLocks noChangeAspect="1"/>
          </p:cNvPicPr>
          <p:nvPr/>
        </p:nvPicPr>
        <p:blipFill>
          <a:blip r:embed="rId2" cstate="print"/>
          <a:stretch>
            <a:fillRect/>
          </a:stretch>
        </p:blipFill>
        <p:spPr>
          <a:xfrm>
            <a:off x="572000" y="1200000"/>
            <a:ext cx="8000000" cy="5000000"/>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00000" y="140000"/>
            <a:ext cx="8229600" cy="369332"/>
          </a:xfrm>
          <a:prstGeom prst="rect">
            <a:avLst/>
          </a:prstGeom>
          <a:noFill/>
        </p:spPr>
        <p:txBody>
          <a:bodyPr wrap="square" rtlCol="0"/>
          <a:lstStyle/>
          <a:p>
            <a:r>
              <a:rPr lang="en-US" sz="2200" dirty="0"/>
              <a:t>Q10 - Ich muss mich, um eine Zusage (Lehrkstelle oder Praktikum) zu bekommen, noch einmal melden. Das bereitet mir Probleme.</a:t>
            </a:r>
          </a:p>
        </p:txBody>
      </p:sp>
      <p:pic>
        <p:nvPicPr>
          <p:cNvPr id="3" name="Object 2"/>
          <p:cNvPicPr>
            <a:picLocks noChangeAspect="1"/>
          </p:cNvPicPr>
          <p:nvPr/>
        </p:nvPicPr>
        <p:blipFill>
          <a:blip r:embed="rId2" cstate="print"/>
          <a:stretch>
            <a:fillRect/>
          </a:stretch>
        </p:blipFill>
        <p:spPr>
          <a:xfrm>
            <a:off x="572000" y="1200000"/>
            <a:ext cx="8000000" cy="5000000"/>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00000" y="140000"/>
            <a:ext cx="8229600" cy="369332"/>
          </a:xfrm>
          <a:prstGeom prst="rect">
            <a:avLst/>
          </a:prstGeom>
          <a:noFill/>
        </p:spPr>
        <p:txBody>
          <a:bodyPr wrap="square" rtlCol="0"/>
          <a:lstStyle/>
          <a:p>
            <a:r>
              <a:rPr lang="en-US" sz="2200" dirty="0"/>
              <a:t>Q11 - Ich finde es gut, wenn die Ausbildungmesse regelmäßig stattfindet.</a:t>
            </a:r>
          </a:p>
        </p:txBody>
      </p:sp>
      <p:pic>
        <p:nvPicPr>
          <p:cNvPr id="3" name="Object 2"/>
          <p:cNvPicPr>
            <a:picLocks noChangeAspect="1"/>
          </p:cNvPicPr>
          <p:nvPr/>
        </p:nvPicPr>
        <p:blipFill>
          <a:blip r:embed="rId2" cstate="print"/>
          <a:stretch>
            <a:fillRect/>
          </a:stretch>
        </p:blipFill>
        <p:spPr>
          <a:xfrm>
            <a:off x="572000" y="1200000"/>
            <a:ext cx="8000000" cy="5000000"/>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2200" dirty="0"/>
              <a:t>Q11 - Ich finde es gut, wenn die Ausbildungmesse regelmäßig stattfindet.</a:t>
            </a:r>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1483360"/>
        </p:xfrm>
        <a:graphic>
          <a:graphicData uri="http://schemas.openxmlformats.org/drawingml/2006/table">
            <a:tbl>
              <a:tblPr firstRow="1" bandRow="1">
                <a:tableStyleId>{69012ECD-51FC-41F1-AA8D-1B2483CD663E}</a:tableStyleId>
              </a:tblPr>
              <a:tblGrid>
                <a:gridCol w="2087316">
                  <a:extLst>
                    <a:ext uri="{9D8B030D-6E8A-4147-A177-3AD203B41FA5}">
                      <a16:colId xmlns:a16="http://schemas.microsoft.com/office/drawing/2014/main" val="20000"/>
                    </a:ext>
                  </a:extLst>
                </a:gridCol>
                <a:gridCol w="2087316">
                  <a:extLst>
                    <a:ext uri="{9D8B030D-6E8A-4147-A177-3AD203B41FA5}">
                      <a16:colId xmlns:a16="http://schemas.microsoft.com/office/drawing/2014/main" val="20001"/>
                    </a:ext>
                  </a:extLst>
                </a:gridCol>
                <a:gridCol w="2087316">
                  <a:extLst>
                    <a:ext uri="{9D8B030D-6E8A-4147-A177-3AD203B41FA5}">
                      <a16:colId xmlns:a16="http://schemas.microsoft.com/office/drawing/2014/main" val="20002"/>
                    </a:ext>
                  </a:extLst>
                </a:gridCol>
                <a:gridCol w="2087316">
                  <a:extLst>
                    <a:ext uri="{9D8B030D-6E8A-4147-A177-3AD203B41FA5}">
                      <a16:colId xmlns:a16="http://schemas.microsoft.com/office/drawing/2014/main" val="20003"/>
                    </a:ext>
                  </a:extLst>
                </a:gridCol>
              </a:tblGrid>
              <a:tr h="370840">
                <a:tc>
                  <a:txBody>
                    <a:bodyPr/>
                    <a:lstStyle/>
                    <a:p>
                      <a:r>
                        <a:rPr lang="en-US" sz="1600" dirty="0"/>
                        <a:t>#</a:t>
                      </a:r>
                    </a:p>
                  </a:txBody>
                  <a:tcPr/>
                </a:tc>
                <a:tc>
                  <a:txBody>
                    <a:bodyPr/>
                    <a:lstStyle/>
                    <a:p>
                      <a:r>
                        <a:rPr lang="en-US" sz="1600" dirty="0"/>
                        <a:t>Antwort</a:t>
                      </a:r>
                    </a:p>
                  </a:txBody>
                  <a:tcPr/>
                </a:tc>
                <a:tc>
                  <a:txBody>
                    <a:bodyPr/>
                    <a:lstStyle/>
                    <a:p>
                      <a:r>
                        <a:rPr lang="en-US" sz="1600" dirty="0"/>
                        <a:t>%</a:t>
                      </a:r>
                    </a:p>
                  </a:txBody>
                  <a:tcPr/>
                </a:tc>
                <a:tc>
                  <a:txBody>
                    <a:bodyPr/>
                    <a:lstStyle/>
                    <a:p>
                      <a:r>
                        <a:rPr lang="en-US" sz="1600" dirty="0"/>
                        <a:t>Anzahl</a:t>
                      </a:r>
                    </a:p>
                  </a:txBody>
                  <a:tcPr/>
                </a:tc>
                <a:extLst>
                  <a:ext uri="{0D108BD9-81ED-4DB2-BD59-A6C34878D82A}">
                    <a16:rowId xmlns:a16="http://schemas.microsoft.com/office/drawing/2014/main" val="10000"/>
                  </a:ext>
                </a:extLst>
              </a:tr>
              <a:tr h="370840">
                <a:tc>
                  <a:txBody>
                    <a:bodyPr/>
                    <a:lstStyle/>
                    <a:p>
                      <a:r>
                        <a:rPr lang="en-US" sz="1600" dirty="0"/>
                        <a:t>1</a:t>
                      </a:r>
                    </a:p>
                  </a:txBody>
                  <a:tcPr/>
                </a:tc>
                <a:tc>
                  <a:txBody>
                    <a:bodyPr/>
                    <a:lstStyle/>
                    <a:p>
                      <a:r>
                        <a:rPr lang="en-US" sz="1600" dirty="0"/>
                        <a:t>ja</a:t>
                      </a:r>
                    </a:p>
                  </a:txBody>
                  <a:tcPr/>
                </a:tc>
                <a:tc>
                  <a:txBody>
                    <a:bodyPr/>
                    <a:lstStyle/>
                    <a:p>
                      <a:r>
                        <a:rPr lang="en-US" sz="1600" dirty="0"/>
                        <a:t>74.19%</a:t>
                      </a:r>
                    </a:p>
                  </a:txBody>
                  <a:tcPr/>
                </a:tc>
                <a:tc>
                  <a:txBody>
                    <a:bodyPr/>
                    <a:lstStyle/>
                    <a:p>
                      <a:r>
                        <a:rPr lang="en-US" sz="1600" dirty="0"/>
                        <a:t>69</a:t>
                      </a:r>
                    </a:p>
                  </a:txBody>
                  <a:tcPr/>
                </a:tc>
                <a:extLst>
                  <a:ext uri="{0D108BD9-81ED-4DB2-BD59-A6C34878D82A}">
                    <a16:rowId xmlns:a16="http://schemas.microsoft.com/office/drawing/2014/main" val="10001"/>
                  </a:ext>
                </a:extLst>
              </a:tr>
              <a:tr h="370840">
                <a:tc>
                  <a:txBody>
                    <a:bodyPr/>
                    <a:lstStyle/>
                    <a:p>
                      <a:r>
                        <a:rPr lang="en-US" sz="1600" dirty="0"/>
                        <a:t>2</a:t>
                      </a:r>
                    </a:p>
                  </a:txBody>
                  <a:tcPr/>
                </a:tc>
                <a:tc>
                  <a:txBody>
                    <a:bodyPr/>
                    <a:lstStyle/>
                    <a:p>
                      <a:r>
                        <a:rPr lang="en-US" sz="1600" dirty="0"/>
                        <a:t>nein</a:t>
                      </a:r>
                    </a:p>
                  </a:txBody>
                  <a:tcPr/>
                </a:tc>
                <a:tc>
                  <a:txBody>
                    <a:bodyPr/>
                    <a:lstStyle/>
                    <a:p>
                      <a:r>
                        <a:rPr lang="en-US" sz="1600" dirty="0"/>
                        <a:t>25.81%</a:t>
                      </a:r>
                    </a:p>
                  </a:txBody>
                  <a:tcPr/>
                </a:tc>
                <a:tc>
                  <a:txBody>
                    <a:bodyPr/>
                    <a:lstStyle/>
                    <a:p>
                      <a:r>
                        <a:rPr lang="en-US" sz="1600" dirty="0"/>
                        <a:t>24</a:t>
                      </a:r>
                    </a:p>
                  </a:txBody>
                  <a:tcPr/>
                </a:tc>
                <a:extLst>
                  <a:ext uri="{0D108BD9-81ED-4DB2-BD59-A6C34878D82A}">
                    <a16:rowId xmlns:a16="http://schemas.microsoft.com/office/drawing/2014/main" val="10002"/>
                  </a:ext>
                </a:extLst>
              </a:tr>
              <a:tr h="370840">
                <a:tc>
                  <a:txBody>
                    <a:bodyPr/>
                    <a:lstStyle/>
                    <a:p>
                      <a:endParaRPr lang="en-US" sz="1600" dirty="0"/>
                    </a:p>
                  </a:txBody>
                  <a:tcPr/>
                </a:tc>
                <a:tc>
                  <a:txBody>
                    <a:bodyPr/>
                    <a:lstStyle/>
                    <a:p>
                      <a:r>
                        <a:rPr lang="en-US" sz="1600" dirty="0"/>
                        <a:t>Gesamt</a:t>
                      </a:r>
                    </a:p>
                  </a:txBody>
                  <a:tcPr/>
                </a:tc>
                <a:tc>
                  <a:txBody>
                    <a:bodyPr/>
                    <a:lstStyle/>
                    <a:p>
                      <a:r>
                        <a:rPr lang="en-US" sz="1600" dirty="0"/>
                        <a:t>100%</a:t>
                      </a:r>
                    </a:p>
                  </a:txBody>
                  <a:tcPr/>
                </a:tc>
                <a:tc>
                  <a:txBody>
                    <a:bodyPr/>
                    <a:lstStyle/>
                    <a:p>
                      <a:r>
                        <a:rPr lang="en-US" sz="1600" dirty="0"/>
                        <a:t>93</a:t>
                      </a:r>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00000" y="140000"/>
            <a:ext cx="8229600" cy="369332"/>
          </a:xfrm>
          <a:prstGeom prst="rect">
            <a:avLst/>
          </a:prstGeom>
          <a:noFill/>
        </p:spPr>
        <p:txBody>
          <a:bodyPr wrap="square" rtlCol="0"/>
          <a:lstStyle/>
          <a:p>
            <a:r>
              <a:rPr lang="en-US" sz="2200" dirty="0"/>
              <a:t>Q12 - Ich hätte mich besser vorbereiten sollen.</a:t>
            </a:r>
          </a:p>
        </p:txBody>
      </p:sp>
      <p:pic>
        <p:nvPicPr>
          <p:cNvPr id="3" name="Object 2"/>
          <p:cNvPicPr>
            <a:picLocks noChangeAspect="1"/>
          </p:cNvPicPr>
          <p:nvPr/>
        </p:nvPicPr>
        <p:blipFill>
          <a:blip r:embed="rId2" cstate="print"/>
          <a:stretch>
            <a:fillRect/>
          </a:stretch>
        </p:blipFill>
        <p:spPr>
          <a:xfrm>
            <a:off x="572000" y="1200000"/>
            <a:ext cx="8000000" cy="5000000"/>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2200" dirty="0"/>
              <a:t>Q12 - Ich hätte mich besser vorbereiten sollen.</a:t>
            </a:r>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1854200"/>
        </p:xfrm>
        <a:graphic>
          <a:graphicData uri="http://schemas.openxmlformats.org/drawingml/2006/table">
            <a:tbl>
              <a:tblPr firstRow="1" bandRow="1">
                <a:tableStyleId>{69012ECD-51FC-41F1-AA8D-1B2483CD663E}</a:tableStyleId>
              </a:tblPr>
              <a:tblGrid>
                <a:gridCol w="2087316">
                  <a:extLst>
                    <a:ext uri="{9D8B030D-6E8A-4147-A177-3AD203B41FA5}">
                      <a16:colId xmlns:a16="http://schemas.microsoft.com/office/drawing/2014/main" val="20000"/>
                    </a:ext>
                  </a:extLst>
                </a:gridCol>
                <a:gridCol w="2087316">
                  <a:extLst>
                    <a:ext uri="{9D8B030D-6E8A-4147-A177-3AD203B41FA5}">
                      <a16:colId xmlns:a16="http://schemas.microsoft.com/office/drawing/2014/main" val="20001"/>
                    </a:ext>
                  </a:extLst>
                </a:gridCol>
                <a:gridCol w="2087316">
                  <a:extLst>
                    <a:ext uri="{9D8B030D-6E8A-4147-A177-3AD203B41FA5}">
                      <a16:colId xmlns:a16="http://schemas.microsoft.com/office/drawing/2014/main" val="20002"/>
                    </a:ext>
                  </a:extLst>
                </a:gridCol>
                <a:gridCol w="2087316">
                  <a:extLst>
                    <a:ext uri="{9D8B030D-6E8A-4147-A177-3AD203B41FA5}">
                      <a16:colId xmlns:a16="http://schemas.microsoft.com/office/drawing/2014/main" val="20003"/>
                    </a:ext>
                  </a:extLst>
                </a:gridCol>
              </a:tblGrid>
              <a:tr h="370840">
                <a:tc>
                  <a:txBody>
                    <a:bodyPr/>
                    <a:lstStyle/>
                    <a:p>
                      <a:r>
                        <a:rPr lang="en-US" sz="1600" dirty="0"/>
                        <a:t>#</a:t>
                      </a:r>
                    </a:p>
                  </a:txBody>
                  <a:tcPr/>
                </a:tc>
                <a:tc>
                  <a:txBody>
                    <a:bodyPr/>
                    <a:lstStyle/>
                    <a:p>
                      <a:r>
                        <a:rPr lang="en-US" sz="1600" dirty="0"/>
                        <a:t>Antwort</a:t>
                      </a:r>
                    </a:p>
                  </a:txBody>
                  <a:tcPr/>
                </a:tc>
                <a:tc>
                  <a:txBody>
                    <a:bodyPr/>
                    <a:lstStyle/>
                    <a:p>
                      <a:r>
                        <a:rPr lang="en-US" sz="1600" dirty="0"/>
                        <a:t>%</a:t>
                      </a:r>
                    </a:p>
                  </a:txBody>
                  <a:tcPr/>
                </a:tc>
                <a:tc>
                  <a:txBody>
                    <a:bodyPr/>
                    <a:lstStyle/>
                    <a:p>
                      <a:r>
                        <a:rPr lang="en-US" sz="1600" dirty="0"/>
                        <a:t>Anzahl</a:t>
                      </a:r>
                    </a:p>
                  </a:txBody>
                  <a:tcPr/>
                </a:tc>
                <a:extLst>
                  <a:ext uri="{0D108BD9-81ED-4DB2-BD59-A6C34878D82A}">
                    <a16:rowId xmlns:a16="http://schemas.microsoft.com/office/drawing/2014/main" val="10000"/>
                  </a:ext>
                </a:extLst>
              </a:tr>
              <a:tr h="370840">
                <a:tc>
                  <a:txBody>
                    <a:bodyPr/>
                    <a:lstStyle/>
                    <a:p>
                      <a:r>
                        <a:rPr lang="en-US" sz="1600" dirty="0"/>
                        <a:t>1</a:t>
                      </a:r>
                    </a:p>
                  </a:txBody>
                  <a:tcPr/>
                </a:tc>
                <a:tc>
                  <a:txBody>
                    <a:bodyPr/>
                    <a:lstStyle/>
                    <a:p>
                      <a:r>
                        <a:rPr lang="en-US" sz="1600" dirty="0"/>
                        <a:t>ja</a:t>
                      </a:r>
                    </a:p>
                  </a:txBody>
                  <a:tcPr/>
                </a:tc>
                <a:tc>
                  <a:txBody>
                    <a:bodyPr/>
                    <a:lstStyle/>
                    <a:p>
                      <a:r>
                        <a:rPr lang="en-US" sz="1600" dirty="0"/>
                        <a:t>18.09%</a:t>
                      </a:r>
                    </a:p>
                  </a:txBody>
                  <a:tcPr/>
                </a:tc>
                <a:tc>
                  <a:txBody>
                    <a:bodyPr/>
                    <a:lstStyle/>
                    <a:p>
                      <a:r>
                        <a:rPr lang="en-US" sz="1600" dirty="0"/>
                        <a:t>17</a:t>
                      </a:r>
                    </a:p>
                  </a:txBody>
                  <a:tcPr/>
                </a:tc>
                <a:extLst>
                  <a:ext uri="{0D108BD9-81ED-4DB2-BD59-A6C34878D82A}">
                    <a16:rowId xmlns:a16="http://schemas.microsoft.com/office/drawing/2014/main" val="10001"/>
                  </a:ext>
                </a:extLst>
              </a:tr>
              <a:tr h="370840">
                <a:tc>
                  <a:txBody>
                    <a:bodyPr/>
                    <a:lstStyle/>
                    <a:p>
                      <a:r>
                        <a:rPr lang="en-US" sz="1600" dirty="0"/>
                        <a:t>4</a:t>
                      </a:r>
                    </a:p>
                  </a:txBody>
                  <a:tcPr/>
                </a:tc>
                <a:tc>
                  <a:txBody>
                    <a:bodyPr/>
                    <a:lstStyle/>
                    <a:p>
                      <a:r>
                        <a:rPr lang="en-US" sz="1600" dirty="0"/>
                        <a:t>geht so</a:t>
                      </a:r>
                    </a:p>
                  </a:txBody>
                  <a:tcPr/>
                </a:tc>
                <a:tc>
                  <a:txBody>
                    <a:bodyPr/>
                    <a:lstStyle/>
                    <a:p>
                      <a:r>
                        <a:rPr lang="en-US" sz="1600" dirty="0"/>
                        <a:t>35.11%</a:t>
                      </a:r>
                    </a:p>
                  </a:txBody>
                  <a:tcPr/>
                </a:tc>
                <a:tc>
                  <a:txBody>
                    <a:bodyPr/>
                    <a:lstStyle/>
                    <a:p>
                      <a:r>
                        <a:rPr lang="en-US" sz="1600" dirty="0"/>
                        <a:t>33</a:t>
                      </a:r>
                    </a:p>
                  </a:txBody>
                  <a:tcPr/>
                </a:tc>
                <a:extLst>
                  <a:ext uri="{0D108BD9-81ED-4DB2-BD59-A6C34878D82A}">
                    <a16:rowId xmlns:a16="http://schemas.microsoft.com/office/drawing/2014/main" val="10002"/>
                  </a:ext>
                </a:extLst>
              </a:tr>
              <a:tr h="370840">
                <a:tc>
                  <a:txBody>
                    <a:bodyPr/>
                    <a:lstStyle/>
                    <a:p>
                      <a:r>
                        <a:rPr lang="en-US" sz="1600" dirty="0"/>
                        <a:t>6</a:t>
                      </a:r>
                    </a:p>
                  </a:txBody>
                  <a:tcPr/>
                </a:tc>
                <a:tc>
                  <a:txBody>
                    <a:bodyPr/>
                    <a:lstStyle/>
                    <a:p>
                      <a:r>
                        <a:rPr lang="en-US" sz="1600" dirty="0"/>
                        <a:t>nein</a:t>
                      </a:r>
                    </a:p>
                  </a:txBody>
                  <a:tcPr/>
                </a:tc>
                <a:tc>
                  <a:txBody>
                    <a:bodyPr/>
                    <a:lstStyle/>
                    <a:p>
                      <a:r>
                        <a:rPr lang="en-US" sz="1600" dirty="0"/>
                        <a:t>46.81%</a:t>
                      </a:r>
                    </a:p>
                  </a:txBody>
                  <a:tcPr/>
                </a:tc>
                <a:tc>
                  <a:txBody>
                    <a:bodyPr/>
                    <a:lstStyle/>
                    <a:p>
                      <a:r>
                        <a:rPr lang="en-US" sz="1600" dirty="0"/>
                        <a:t>44</a:t>
                      </a:r>
                    </a:p>
                  </a:txBody>
                  <a:tcPr/>
                </a:tc>
                <a:extLst>
                  <a:ext uri="{0D108BD9-81ED-4DB2-BD59-A6C34878D82A}">
                    <a16:rowId xmlns:a16="http://schemas.microsoft.com/office/drawing/2014/main" val="10003"/>
                  </a:ext>
                </a:extLst>
              </a:tr>
              <a:tr h="370840">
                <a:tc>
                  <a:txBody>
                    <a:bodyPr/>
                    <a:lstStyle/>
                    <a:p>
                      <a:endParaRPr lang="en-US" sz="1600" dirty="0"/>
                    </a:p>
                  </a:txBody>
                  <a:tcPr/>
                </a:tc>
                <a:tc>
                  <a:txBody>
                    <a:bodyPr/>
                    <a:lstStyle/>
                    <a:p>
                      <a:r>
                        <a:rPr lang="en-US" sz="1600" dirty="0"/>
                        <a:t>Gesamt</a:t>
                      </a:r>
                    </a:p>
                  </a:txBody>
                  <a:tcPr/>
                </a:tc>
                <a:tc>
                  <a:txBody>
                    <a:bodyPr/>
                    <a:lstStyle/>
                    <a:p>
                      <a:r>
                        <a:rPr lang="en-US" sz="1600" dirty="0"/>
                        <a:t>100%</a:t>
                      </a:r>
                    </a:p>
                  </a:txBody>
                  <a:tcPr/>
                </a:tc>
                <a:tc>
                  <a:txBody>
                    <a:bodyPr/>
                    <a:lstStyle/>
                    <a:p>
                      <a:r>
                        <a:rPr lang="en-US" sz="1600" dirty="0"/>
                        <a:t>94</a:t>
                      </a:r>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2200" dirty="0"/>
              <a:t>Q13 - Wer hatte den Interessantesten Stand und warum?</a:t>
            </a:r>
          </a:p>
        </p:txBody>
      </p:sp>
      <p:graphicFrame>
        <p:nvGraphicFramePr>
          <p:cNvPr id="6" name="Table 5"/>
          <p:cNvGraphicFramePr>
            <a:graphicFrameLocks noGrp="1"/>
          </p:cNvGraphicFramePr>
          <p:nvPr>
            <p:extLst>
              <p:ext uri="{D42A27DB-BD31-4B8C-83A1-F6EECF244321}">
                <p14:modId xmlns:p14="http://schemas.microsoft.com/office/powerpoint/2010/main" val="78901488"/>
              </p:ext>
            </p:extLst>
          </p:nvPr>
        </p:nvGraphicFramePr>
        <p:xfrm>
          <a:off x="354000" y="1100000"/>
          <a:ext cx="8349264" cy="370840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a:t>Wer hatte den Interessantesten Stand und warum?</a:t>
                      </a:r>
                    </a:p>
                  </a:txBody>
                  <a:tcPr/>
                </a:tc>
                <a:extLst>
                  <a:ext uri="{0D108BD9-81ED-4DB2-BD59-A6C34878D82A}">
                    <a16:rowId xmlns:a16="http://schemas.microsoft.com/office/drawing/2014/main" val="10000"/>
                  </a:ext>
                </a:extLst>
              </a:tr>
              <a:tr h="370840">
                <a:tc>
                  <a:txBody>
                    <a:bodyPr/>
                    <a:lstStyle/>
                    <a:p>
                      <a:r>
                        <a:rPr lang="en-US" sz="1600" dirty="0"/>
                        <a:t>Grimmer - da konnte man ein wenig ausprobieren</a:t>
                      </a:r>
                    </a:p>
                  </a:txBody>
                  <a:tcPr/>
                </a:tc>
                <a:extLst>
                  <a:ext uri="{0D108BD9-81ED-4DB2-BD59-A6C34878D82A}">
                    <a16:rowId xmlns:a16="http://schemas.microsoft.com/office/drawing/2014/main" val="10001"/>
                  </a:ext>
                </a:extLst>
              </a:tr>
              <a:tr h="370840">
                <a:tc>
                  <a:txBody>
                    <a:bodyPr/>
                    <a:lstStyle/>
                    <a:p>
                      <a:r>
                        <a:rPr lang="en-US" sz="1600" dirty="0"/>
                        <a:t>Niemand, waren alle Langweilige</a:t>
                      </a:r>
                    </a:p>
                  </a:txBody>
                  <a:tcPr/>
                </a:tc>
                <a:extLst>
                  <a:ext uri="{0D108BD9-81ED-4DB2-BD59-A6C34878D82A}">
                    <a16:rowId xmlns:a16="http://schemas.microsoft.com/office/drawing/2014/main" val="10002"/>
                  </a:ext>
                </a:extLst>
              </a:tr>
              <a:tr h="370840">
                <a:tc>
                  <a:txBody>
                    <a:bodyPr/>
                    <a:lstStyle/>
                    <a:p>
                      <a:r>
                        <a:rPr lang="en-US" sz="1600" dirty="0"/>
                        <a:t>Schornsteinfeger Team schwarz. Der Stand war sehr schön gestaltet und es wurde sehr gut erklärt</a:t>
                      </a:r>
                    </a:p>
                  </a:txBody>
                  <a:tcPr/>
                </a:tc>
                <a:extLst>
                  <a:ext uri="{0D108BD9-81ED-4DB2-BD59-A6C34878D82A}">
                    <a16:rowId xmlns:a16="http://schemas.microsoft.com/office/drawing/2014/main" val="10003"/>
                  </a:ext>
                </a:extLst>
              </a:tr>
              <a:tr h="370840">
                <a:tc>
                  <a:txBody>
                    <a:bodyPr/>
                    <a:lstStyle/>
                    <a:p>
                      <a:r>
                        <a:rPr lang="en-US" sz="1600" dirty="0"/>
                        <a:t>Kramp</a:t>
                      </a:r>
                    </a:p>
                  </a:txBody>
                  <a:tcPr/>
                </a:tc>
                <a:extLst>
                  <a:ext uri="{0D108BD9-81ED-4DB2-BD59-A6C34878D82A}">
                    <a16:rowId xmlns:a16="http://schemas.microsoft.com/office/drawing/2014/main" val="10004"/>
                  </a:ext>
                </a:extLst>
              </a:tr>
              <a:tr h="370840">
                <a:tc>
                  <a:txBody>
                    <a:bodyPr/>
                    <a:lstStyle/>
                    <a:p>
                      <a:r>
                        <a:rPr lang="en-US" sz="1600" dirty="0"/>
                        <a:t>ja</a:t>
                      </a:r>
                    </a:p>
                  </a:txBody>
                  <a:tcPr/>
                </a:tc>
                <a:extLst>
                  <a:ext uri="{0D108BD9-81ED-4DB2-BD59-A6C34878D82A}">
                    <a16:rowId xmlns:a16="http://schemas.microsoft.com/office/drawing/2014/main" val="10005"/>
                  </a:ext>
                </a:extLst>
              </a:tr>
              <a:tr h="370840">
                <a:tc>
                  <a:txBody>
                    <a:bodyPr/>
                    <a:lstStyle/>
                    <a:p>
                      <a:r>
                        <a:rPr lang="en-US" sz="1600" dirty="0"/>
                        <a:t>Alle waren super mega geil</a:t>
                      </a:r>
                    </a:p>
                  </a:txBody>
                  <a:tcPr/>
                </a:tc>
                <a:extLst>
                  <a:ext uri="{0D108BD9-81ED-4DB2-BD59-A6C34878D82A}">
                    <a16:rowId xmlns:a16="http://schemas.microsoft.com/office/drawing/2014/main" val="10006"/>
                  </a:ext>
                </a:extLst>
              </a:tr>
              <a:tr h="370840">
                <a:tc>
                  <a:txBody>
                    <a:bodyPr/>
                    <a:lstStyle/>
                    <a:p>
                      <a:r>
                        <a:rPr lang="en-US" sz="1600" dirty="0"/>
                        <a:t>Scholz weil das mein traumberuf ist und ich direkt ein praktikum bekam</a:t>
                      </a:r>
                    </a:p>
                  </a:txBody>
                  <a:tcPr/>
                </a:tc>
                <a:extLst>
                  <a:ext uri="{0D108BD9-81ED-4DB2-BD59-A6C34878D82A}">
                    <a16:rowId xmlns:a16="http://schemas.microsoft.com/office/drawing/2014/main" val="10007"/>
                  </a:ext>
                </a:extLst>
              </a:tr>
              <a:tr h="370840">
                <a:tc>
                  <a:txBody>
                    <a:bodyPr/>
                    <a:lstStyle/>
                    <a:p>
                      <a:r>
                        <a:rPr lang="en-US" sz="1600" dirty="0"/>
                        <a:t>Keiner war Interessant</a:t>
                      </a:r>
                    </a:p>
                  </a:txBody>
                  <a:tcPr/>
                </a:tc>
                <a:extLst>
                  <a:ext uri="{0D108BD9-81ED-4DB2-BD59-A6C34878D82A}">
                    <a16:rowId xmlns:a16="http://schemas.microsoft.com/office/drawing/2014/main" val="10008"/>
                  </a:ext>
                </a:extLst>
              </a:tr>
              <a:tr h="370840">
                <a:tc>
                  <a:txBody>
                    <a:bodyPr/>
                    <a:lstStyle/>
                    <a:p>
                      <a:r>
                        <a:rPr lang="en-US" sz="1600" dirty="0"/>
                        <a:t>Aldi wegen dem freundlichen mitarbeiter und den coolen socken</a:t>
                      </a:r>
                    </a:p>
                  </a:txBody>
                  <a:tcPr/>
                </a:tc>
                <a:extLst>
                  <a:ext uri="{0D108BD9-81ED-4DB2-BD59-A6C34878D82A}">
                    <a16:rowId xmlns:a16="http://schemas.microsoft.com/office/drawing/2014/main" val="10009"/>
                  </a:ext>
                </a:extLst>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2200" dirty="0"/>
              <a:t>Q13 - Wer hatte den Interessantesten Stand und warum?</a:t>
            </a:r>
          </a:p>
        </p:txBody>
      </p:sp>
      <p:graphicFrame>
        <p:nvGraphicFramePr>
          <p:cNvPr id="6" name="Table 5"/>
          <p:cNvGraphicFramePr>
            <a:graphicFrameLocks noGrp="1"/>
          </p:cNvGraphicFramePr>
          <p:nvPr>
            <p:extLst>
              <p:ext uri="{D42A27DB-BD31-4B8C-83A1-F6EECF244321}">
                <p14:modId xmlns:p14="http://schemas.microsoft.com/office/powerpoint/2010/main" val="2284484904"/>
              </p:ext>
            </p:extLst>
          </p:nvPr>
        </p:nvGraphicFramePr>
        <p:xfrm>
          <a:off x="354000" y="1100000"/>
          <a:ext cx="8349264" cy="391668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a:t>Wer hatte den Interessantesten Stand und warum?</a:t>
                      </a:r>
                    </a:p>
                  </a:txBody>
                  <a:tcPr/>
                </a:tc>
                <a:extLst>
                  <a:ext uri="{0D108BD9-81ED-4DB2-BD59-A6C34878D82A}">
                    <a16:rowId xmlns:a16="http://schemas.microsoft.com/office/drawing/2014/main" val="10000"/>
                  </a:ext>
                </a:extLst>
              </a:tr>
              <a:tr h="370840">
                <a:tc>
                  <a:txBody>
                    <a:bodyPr/>
                    <a:lstStyle/>
                    <a:p>
                      <a:r>
                        <a:rPr lang="en-US" sz="1600" dirty="0"/>
                        <a:t>Atrotech</a:t>
                      </a:r>
                    </a:p>
                  </a:txBody>
                  <a:tcPr/>
                </a:tc>
                <a:extLst>
                  <a:ext uri="{0D108BD9-81ED-4DB2-BD59-A6C34878D82A}">
                    <a16:rowId xmlns:a16="http://schemas.microsoft.com/office/drawing/2014/main" val="10002"/>
                  </a:ext>
                </a:extLst>
              </a:tr>
              <a:tr h="370840">
                <a:tc>
                  <a:txBody>
                    <a:bodyPr/>
                    <a:lstStyle/>
                    <a:p>
                      <a:r>
                        <a:rPr lang="en-US" sz="1600" dirty="0"/>
                        <a:t>Aldi war sehr interessant weil der mann dort sehr freundlich war und es schöne socken gab</a:t>
                      </a:r>
                    </a:p>
                  </a:txBody>
                  <a:tcPr/>
                </a:tc>
                <a:extLst>
                  <a:ext uri="{0D108BD9-81ED-4DB2-BD59-A6C34878D82A}">
                    <a16:rowId xmlns:a16="http://schemas.microsoft.com/office/drawing/2014/main" val="10003"/>
                  </a:ext>
                </a:extLst>
              </a:tr>
              <a:tr h="370840">
                <a:tc>
                  <a:txBody>
                    <a:bodyPr/>
                    <a:lstStyle/>
                    <a:p>
                      <a:r>
                        <a:rPr lang="en-US" sz="1600" dirty="0"/>
                        <a:t>Weyermann</a:t>
                      </a:r>
                    </a:p>
                  </a:txBody>
                  <a:tcPr/>
                </a:tc>
                <a:extLst>
                  <a:ext uri="{0D108BD9-81ED-4DB2-BD59-A6C34878D82A}">
                    <a16:rowId xmlns:a16="http://schemas.microsoft.com/office/drawing/2014/main" val="10004"/>
                  </a:ext>
                </a:extLst>
              </a:tr>
              <a:tr h="370840">
                <a:tc>
                  <a:txBody>
                    <a:bodyPr/>
                    <a:lstStyle/>
                    <a:p>
                      <a:r>
                        <a:rPr lang="en-US" sz="1600" dirty="0"/>
                        <a:t>Keine Angabe </a:t>
                      </a:r>
                    </a:p>
                  </a:txBody>
                  <a:tcPr/>
                </a:tc>
                <a:extLst>
                  <a:ext uri="{0D108BD9-81ED-4DB2-BD59-A6C34878D82A}">
                    <a16:rowId xmlns:a16="http://schemas.microsoft.com/office/drawing/2014/main" val="10005"/>
                  </a:ext>
                </a:extLst>
              </a:tr>
              <a:tr h="370840">
                <a:tc>
                  <a:txBody>
                    <a:bodyPr/>
                    <a:lstStyle/>
                    <a:p>
                      <a:r>
                        <a:rPr lang="en-US" sz="1600" dirty="0"/>
                        <a:t>Morelo, da sie auch ein Wohnmobil dabei hatte </a:t>
                      </a:r>
                    </a:p>
                  </a:txBody>
                  <a:tcPr/>
                </a:tc>
                <a:extLst>
                  <a:ext uri="{0D108BD9-81ED-4DB2-BD59-A6C34878D82A}">
                    <a16:rowId xmlns:a16="http://schemas.microsoft.com/office/drawing/2014/main" val="10006"/>
                  </a:ext>
                </a:extLst>
              </a:tr>
              <a:tr h="370840">
                <a:tc>
                  <a:txBody>
                    <a:bodyPr/>
                    <a:lstStyle/>
                    <a:p>
                      <a:r>
                        <a:rPr lang="en-US" sz="1600" dirty="0"/>
                        <a:t>VR Bank</a:t>
                      </a:r>
                    </a:p>
                  </a:txBody>
                  <a:tcPr/>
                </a:tc>
                <a:extLst>
                  <a:ext uri="{0D108BD9-81ED-4DB2-BD59-A6C34878D82A}">
                    <a16:rowId xmlns:a16="http://schemas.microsoft.com/office/drawing/2014/main" val="10007"/>
                  </a:ext>
                </a:extLst>
              </a:tr>
              <a:tr h="370840">
                <a:tc>
                  <a:txBody>
                    <a:bodyPr/>
                    <a:lstStyle/>
                    <a:p>
                      <a:r>
                        <a:rPr lang="en-US" sz="1600" dirty="0"/>
                        <a:t>Sks war einfach subba</a:t>
                      </a:r>
                    </a:p>
                  </a:txBody>
                  <a:tcPr/>
                </a:tc>
                <a:extLst>
                  <a:ext uri="{0D108BD9-81ED-4DB2-BD59-A6C34878D82A}">
                    <a16:rowId xmlns:a16="http://schemas.microsoft.com/office/drawing/2014/main" val="10008"/>
                  </a:ext>
                </a:extLst>
              </a:tr>
              <a:tr h="370840">
                <a:tc>
                  <a:txBody>
                    <a:bodyPr/>
                    <a:lstStyle/>
                    <a:p>
                      <a:r>
                        <a:rPr lang="en-US" sz="1600" dirty="0"/>
                        <a:t>Kein</a:t>
                      </a:r>
                    </a:p>
                  </a:txBody>
                  <a:tcPr/>
                </a:tc>
                <a:extLst>
                  <a:ext uri="{0D108BD9-81ED-4DB2-BD59-A6C34878D82A}">
                    <a16:rowId xmlns:a16="http://schemas.microsoft.com/office/drawing/2014/main" val="10009"/>
                  </a:ext>
                </a:extLst>
              </a:tr>
              <a:tr h="370840">
                <a:tc>
                  <a:txBody>
                    <a:bodyPr/>
                    <a:lstStyle/>
                    <a:p>
                      <a:r>
                        <a:rPr lang="en-US" sz="1600" dirty="0"/>
                        <a:t>XXL Lutz als Kaufmann für Einzelhandel, weil der Ausbilder sehr sympatisch und hat alles sehr gut erklärt.</a:t>
                      </a:r>
                    </a:p>
                  </a:txBody>
                  <a:tcPr/>
                </a:tc>
                <a:extLst>
                  <a:ext uri="{0D108BD9-81ED-4DB2-BD59-A6C34878D82A}">
                    <a16:rowId xmlns:a16="http://schemas.microsoft.com/office/drawing/2014/main" val="10010"/>
                  </a:ext>
                </a:extLst>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2200" dirty="0"/>
              <a:t>Q13 - Wer hatte den Interessantesten Stand und warum?</a:t>
            </a:r>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428752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a:t>Wer hatte den Interessantesten Stand und warum?</a:t>
                      </a:r>
                    </a:p>
                  </a:txBody>
                  <a:tcPr/>
                </a:tc>
                <a:extLst>
                  <a:ext uri="{0D108BD9-81ED-4DB2-BD59-A6C34878D82A}">
                    <a16:rowId xmlns:a16="http://schemas.microsoft.com/office/drawing/2014/main" val="10000"/>
                  </a:ext>
                </a:extLst>
              </a:tr>
              <a:tr h="370840">
                <a:tc>
                  <a:txBody>
                    <a:bodyPr/>
                    <a:lstStyle/>
                    <a:p>
                      <a:r>
                        <a:rPr lang="en-US" sz="1600" dirty="0"/>
                        <a:t>Bei der Bäckerei Fuchs fande ich sehr ansprechen</a:t>
                      </a:r>
                    </a:p>
                  </a:txBody>
                  <a:tcPr/>
                </a:tc>
                <a:extLst>
                  <a:ext uri="{0D108BD9-81ED-4DB2-BD59-A6C34878D82A}">
                    <a16:rowId xmlns:a16="http://schemas.microsoft.com/office/drawing/2014/main" val="10001"/>
                  </a:ext>
                </a:extLst>
              </a:tr>
              <a:tr h="370840">
                <a:tc>
                  <a:txBody>
                    <a:bodyPr/>
                    <a:lstStyle/>
                    <a:p>
                      <a:r>
                        <a:rPr lang="en-US" sz="1600" dirty="0"/>
                        <a:t>vr-bank</a:t>
                      </a:r>
                    </a:p>
                  </a:txBody>
                  <a:tcPr/>
                </a:tc>
                <a:extLst>
                  <a:ext uri="{0D108BD9-81ED-4DB2-BD59-A6C34878D82A}">
                    <a16:rowId xmlns:a16="http://schemas.microsoft.com/office/drawing/2014/main" val="10002"/>
                  </a:ext>
                </a:extLst>
              </a:tr>
              <a:tr h="370840">
                <a:tc>
                  <a:txBody>
                    <a:bodyPr/>
                    <a:lstStyle/>
                    <a:p>
                      <a:r>
                        <a:rPr lang="en-US" sz="1600" dirty="0"/>
                        <a:t>Brose weil mir die Berufe sehr gut erklärt wurden</a:t>
                      </a:r>
                    </a:p>
                  </a:txBody>
                  <a:tcPr/>
                </a:tc>
                <a:extLst>
                  <a:ext uri="{0D108BD9-81ED-4DB2-BD59-A6C34878D82A}">
                    <a16:rowId xmlns:a16="http://schemas.microsoft.com/office/drawing/2014/main" val="10003"/>
                  </a:ext>
                </a:extLst>
              </a:tr>
              <a:tr h="370840">
                <a:tc>
                  <a:txBody>
                    <a:bodyPr/>
                    <a:lstStyle/>
                    <a:p>
                      <a:r>
                        <a:rPr lang="en-US" sz="1600" dirty="0"/>
                        <a:t>der Kaufmann für immobilien stand </a:t>
                      </a:r>
                    </a:p>
                  </a:txBody>
                  <a:tcPr/>
                </a:tc>
                <a:extLst>
                  <a:ext uri="{0D108BD9-81ED-4DB2-BD59-A6C34878D82A}">
                    <a16:rowId xmlns:a16="http://schemas.microsoft.com/office/drawing/2014/main" val="10004"/>
                  </a:ext>
                </a:extLst>
              </a:tr>
              <a:tr h="370840">
                <a:tc>
                  <a:txBody>
                    <a:bodyPr/>
                    <a:lstStyle/>
                    <a:p>
                      <a:r>
                        <a:rPr lang="en-US" sz="1600" dirty="0"/>
                        <a:t>Hegele </a:t>
                      </a:r>
                    </a:p>
                  </a:txBody>
                  <a:tcPr/>
                </a:tc>
                <a:extLst>
                  <a:ext uri="{0D108BD9-81ED-4DB2-BD59-A6C34878D82A}">
                    <a16:rowId xmlns:a16="http://schemas.microsoft.com/office/drawing/2014/main" val="10005"/>
                  </a:ext>
                </a:extLst>
              </a:tr>
              <a:tr h="370840">
                <a:tc>
                  <a:txBody>
                    <a:bodyPr/>
                    <a:lstStyle/>
                    <a:p>
                      <a:r>
                        <a:rPr lang="en-US" sz="1600" dirty="0"/>
                        <a:t>Notfallsanitäter da ich selber sehr interessiert war und sie es ausdrücklich erklärt haben </a:t>
                      </a:r>
                    </a:p>
                  </a:txBody>
                  <a:tcPr/>
                </a:tc>
                <a:extLst>
                  <a:ext uri="{0D108BD9-81ED-4DB2-BD59-A6C34878D82A}">
                    <a16:rowId xmlns:a16="http://schemas.microsoft.com/office/drawing/2014/main" val="10006"/>
                  </a:ext>
                </a:extLst>
              </a:tr>
              <a:tr h="370840">
                <a:tc>
                  <a:txBody>
                    <a:bodyPr/>
                    <a:lstStyle/>
                    <a:p>
                      <a:r>
                        <a:rPr lang="en-US" sz="1600" dirty="0"/>
                        <a:t>Lohmann köster  nette leute , schöner stand </a:t>
                      </a:r>
                    </a:p>
                  </a:txBody>
                  <a:tcPr/>
                </a:tc>
                <a:extLst>
                  <a:ext uri="{0D108BD9-81ED-4DB2-BD59-A6C34878D82A}">
                    <a16:rowId xmlns:a16="http://schemas.microsoft.com/office/drawing/2014/main" val="10007"/>
                  </a:ext>
                </a:extLst>
              </a:tr>
              <a:tr h="370840">
                <a:tc>
                  <a:txBody>
                    <a:bodyPr/>
                    <a:lstStyle/>
                    <a:p>
                      <a:r>
                        <a:rPr lang="en-US" sz="1600" dirty="0"/>
                        <a:t>Bäckerei Fuchs</a:t>
                      </a:r>
                    </a:p>
                  </a:txBody>
                  <a:tcPr/>
                </a:tc>
                <a:extLst>
                  <a:ext uri="{0D108BD9-81ED-4DB2-BD59-A6C34878D82A}">
                    <a16:rowId xmlns:a16="http://schemas.microsoft.com/office/drawing/2014/main" val="10008"/>
                  </a:ext>
                </a:extLst>
              </a:tr>
              <a:tr h="370840">
                <a:tc>
                  <a:txBody>
                    <a:bodyPr/>
                    <a:lstStyle/>
                    <a:p>
                      <a:r>
                        <a:rPr lang="en-US" sz="1600" dirty="0"/>
                        <a:t>Deichmann, weil man sehr freundlich begrüßt wurde und man gleich willkommen war. </a:t>
                      </a:r>
                    </a:p>
                  </a:txBody>
                  <a:tcPr/>
                </a:tc>
                <a:extLst>
                  <a:ext uri="{0D108BD9-81ED-4DB2-BD59-A6C34878D82A}">
                    <a16:rowId xmlns:a16="http://schemas.microsoft.com/office/drawing/2014/main" val="10009"/>
                  </a:ext>
                </a:extLst>
              </a:tr>
              <a:tr h="370840">
                <a:tc>
                  <a:txBody>
                    <a:bodyPr/>
                    <a:lstStyle/>
                    <a:p>
                      <a:r>
                        <a:rPr lang="en-US" sz="1600" dirty="0"/>
                        <a:t>medizinische fachangestellte da ich dort die meinsten Informationen über eine ausbildung bekommen habe </a:t>
                      </a:r>
                    </a:p>
                  </a:txBody>
                  <a:tcPr/>
                </a:tc>
                <a:extLst>
                  <a:ext uri="{0D108BD9-81ED-4DB2-BD59-A6C34878D82A}">
                    <a16:rowId xmlns:a16="http://schemas.microsoft.com/office/drawing/2014/main" val="10010"/>
                  </a:ext>
                </a:extLst>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2200" dirty="0"/>
              <a:t>Q13 - Wer hatte den Interessantesten Stand und warum?</a:t>
            </a:r>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445008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a:t>Wer hatte den Interessantesten Stand und warum?</a:t>
                      </a:r>
                    </a:p>
                  </a:txBody>
                  <a:tcPr/>
                </a:tc>
                <a:extLst>
                  <a:ext uri="{0D108BD9-81ED-4DB2-BD59-A6C34878D82A}">
                    <a16:rowId xmlns:a16="http://schemas.microsoft.com/office/drawing/2014/main" val="10000"/>
                  </a:ext>
                </a:extLst>
              </a:tr>
              <a:tr h="370840">
                <a:tc>
                  <a:txBody>
                    <a:bodyPr/>
                    <a:lstStyle/>
                    <a:p>
                      <a:r>
                        <a:rPr lang="en-US" sz="1600" dirty="0"/>
                        <a:t>Es waren alle gut </a:t>
                      </a:r>
                    </a:p>
                  </a:txBody>
                  <a:tcPr/>
                </a:tc>
                <a:extLst>
                  <a:ext uri="{0D108BD9-81ED-4DB2-BD59-A6C34878D82A}">
                    <a16:rowId xmlns:a16="http://schemas.microsoft.com/office/drawing/2014/main" val="10001"/>
                  </a:ext>
                </a:extLst>
              </a:tr>
              <a:tr h="370840">
                <a:tc>
                  <a:txBody>
                    <a:bodyPr/>
                    <a:lstStyle/>
                    <a:p>
                      <a:r>
                        <a:rPr lang="en-US" sz="1600" dirty="0"/>
                        <a:t>Elektro Ludwig weil er sehr kreativ war </a:t>
                      </a:r>
                    </a:p>
                  </a:txBody>
                  <a:tcPr/>
                </a:tc>
                <a:extLst>
                  <a:ext uri="{0D108BD9-81ED-4DB2-BD59-A6C34878D82A}">
                    <a16:rowId xmlns:a16="http://schemas.microsoft.com/office/drawing/2014/main" val="10002"/>
                  </a:ext>
                </a:extLst>
              </a:tr>
              <a:tr h="370840">
                <a:tc>
                  <a:txBody>
                    <a:bodyPr/>
                    <a:lstStyle/>
                    <a:p>
                      <a:r>
                        <a:rPr lang="en-US" sz="1600" dirty="0"/>
                        <a:t>Firma elektro Ludwig war sehr sympathisch und ist ein sehr guter Ausbildungs blatz</a:t>
                      </a:r>
                    </a:p>
                  </a:txBody>
                  <a:tcPr/>
                </a:tc>
                <a:extLst>
                  <a:ext uri="{0D108BD9-81ED-4DB2-BD59-A6C34878D82A}">
                    <a16:rowId xmlns:a16="http://schemas.microsoft.com/office/drawing/2014/main" val="10003"/>
                  </a:ext>
                </a:extLst>
              </a:tr>
              <a:tr h="370840">
                <a:tc>
                  <a:txBody>
                    <a:bodyPr/>
                    <a:lstStyle/>
                    <a:p>
                      <a:r>
                        <a:rPr lang="en-US" sz="1600" dirty="0"/>
                        <a:t>Es gab viele </a:t>
                      </a:r>
                    </a:p>
                  </a:txBody>
                  <a:tcPr/>
                </a:tc>
                <a:extLst>
                  <a:ext uri="{0D108BD9-81ED-4DB2-BD59-A6C34878D82A}">
                    <a16:rowId xmlns:a16="http://schemas.microsoft.com/office/drawing/2014/main" val="10004"/>
                  </a:ext>
                </a:extLst>
              </a:tr>
              <a:tr h="370840">
                <a:tc>
                  <a:txBody>
                    <a:bodyPr/>
                    <a:lstStyle/>
                    <a:p>
                      <a:r>
                        <a:rPr lang="en-US" sz="1600" dirty="0"/>
                        <a:t>Morelo denn sie hatten auch einen großen  Wohnwagen dabei</a:t>
                      </a:r>
                    </a:p>
                  </a:txBody>
                  <a:tcPr/>
                </a:tc>
                <a:extLst>
                  <a:ext uri="{0D108BD9-81ED-4DB2-BD59-A6C34878D82A}">
                    <a16:rowId xmlns:a16="http://schemas.microsoft.com/office/drawing/2014/main" val="10005"/>
                  </a:ext>
                </a:extLst>
              </a:tr>
              <a:tr h="370840">
                <a:tc>
                  <a:txBody>
                    <a:bodyPr/>
                    <a:lstStyle/>
                    <a:p>
                      <a:r>
                        <a:rPr lang="en-US" sz="1600" dirty="0"/>
                        <a:t>XXL lutz</a:t>
                      </a:r>
                    </a:p>
                  </a:txBody>
                  <a:tcPr/>
                </a:tc>
                <a:extLst>
                  <a:ext uri="{0D108BD9-81ED-4DB2-BD59-A6C34878D82A}">
                    <a16:rowId xmlns:a16="http://schemas.microsoft.com/office/drawing/2014/main" val="10006"/>
                  </a:ext>
                </a:extLst>
              </a:tr>
              <a:tr h="370840">
                <a:tc>
                  <a:txBody>
                    <a:bodyPr/>
                    <a:lstStyle/>
                    <a:p>
                      <a:r>
                        <a:rPr lang="en-US" sz="1600" dirty="0"/>
                        <a:t>Autohaus Scholz  weil man tolle Information bekommen hatt</a:t>
                      </a:r>
                    </a:p>
                  </a:txBody>
                  <a:tcPr/>
                </a:tc>
                <a:extLst>
                  <a:ext uri="{0D108BD9-81ED-4DB2-BD59-A6C34878D82A}">
                    <a16:rowId xmlns:a16="http://schemas.microsoft.com/office/drawing/2014/main" val="10007"/>
                  </a:ext>
                </a:extLst>
              </a:tr>
              <a:tr h="370840">
                <a:tc>
                  <a:txBody>
                    <a:bodyPr/>
                    <a:lstStyle/>
                    <a:p>
                      <a:r>
                        <a:rPr lang="en-US" sz="1600" dirty="0"/>
                        <a:t>Waren alle ok</a:t>
                      </a:r>
                    </a:p>
                  </a:txBody>
                  <a:tcPr/>
                </a:tc>
                <a:extLst>
                  <a:ext uri="{0D108BD9-81ED-4DB2-BD59-A6C34878D82A}">
                    <a16:rowId xmlns:a16="http://schemas.microsoft.com/office/drawing/2014/main" val="10008"/>
                  </a:ext>
                </a:extLst>
              </a:tr>
              <a:tr h="370840">
                <a:tc>
                  <a:txBody>
                    <a:bodyPr/>
                    <a:lstStyle/>
                    <a:p>
                      <a:r>
                        <a:rPr lang="en-US" sz="1600" dirty="0"/>
                        <a:t>War nicht da</a:t>
                      </a:r>
                    </a:p>
                  </a:txBody>
                  <a:tcPr/>
                </a:tc>
                <a:extLst>
                  <a:ext uri="{0D108BD9-81ED-4DB2-BD59-A6C34878D82A}">
                    <a16:rowId xmlns:a16="http://schemas.microsoft.com/office/drawing/2014/main" val="10009"/>
                  </a:ext>
                </a:extLst>
              </a:tr>
              <a:tr h="370840">
                <a:tc>
                  <a:txBody>
                    <a:bodyPr/>
                    <a:lstStyle/>
                    <a:p>
                      <a:r>
                        <a:rPr lang="en-US" sz="1600" dirty="0"/>
                        <a:t>Bäckerei Fuchs</a:t>
                      </a:r>
                    </a:p>
                  </a:txBody>
                  <a:tcPr/>
                </a:tc>
                <a:extLst>
                  <a:ext uri="{0D108BD9-81ED-4DB2-BD59-A6C34878D82A}">
                    <a16:rowId xmlns:a16="http://schemas.microsoft.com/office/drawing/2014/main" val="10010"/>
                  </a:ext>
                </a:extLst>
              </a:tr>
              <a:tr h="370840">
                <a:tc>
                  <a:txBody>
                    <a:bodyPr/>
                    <a:lstStyle/>
                    <a:p>
                      <a:r>
                        <a:rPr lang="en-US" sz="1600" dirty="0"/>
                        <a:t>Aldi</a:t>
                      </a:r>
                    </a:p>
                  </a:txBody>
                  <a:tcPr/>
                </a:tc>
                <a:extLst>
                  <a:ext uri="{0D108BD9-81ED-4DB2-BD59-A6C34878D82A}">
                    <a16:rowId xmlns:a16="http://schemas.microsoft.com/office/drawing/2014/main" val="10011"/>
                  </a:ext>
                </a:extLst>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2200" dirty="0"/>
              <a:t>Q13 - Wer hatte den Interessantesten Stand und warum?</a:t>
            </a:r>
          </a:p>
        </p:txBody>
      </p:sp>
      <p:graphicFrame>
        <p:nvGraphicFramePr>
          <p:cNvPr id="6" name="Table 5"/>
          <p:cNvGraphicFramePr>
            <a:graphicFrameLocks noGrp="1"/>
          </p:cNvGraphicFramePr>
          <p:nvPr>
            <p:extLst>
              <p:ext uri="{D42A27DB-BD31-4B8C-83A1-F6EECF244321}">
                <p14:modId xmlns:p14="http://schemas.microsoft.com/office/powerpoint/2010/main" val="936257506"/>
              </p:ext>
            </p:extLst>
          </p:nvPr>
        </p:nvGraphicFramePr>
        <p:xfrm>
          <a:off x="354000" y="1100000"/>
          <a:ext cx="8349264" cy="445008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a:t>Wer hatte den Interessantesten Stand und warum?</a:t>
                      </a:r>
                    </a:p>
                  </a:txBody>
                  <a:tcPr/>
                </a:tc>
                <a:extLst>
                  <a:ext uri="{0D108BD9-81ED-4DB2-BD59-A6C34878D82A}">
                    <a16:rowId xmlns:a16="http://schemas.microsoft.com/office/drawing/2014/main" val="10000"/>
                  </a:ext>
                </a:extLst>
              </a:tr>
              <a:tr h="370840">
                <a:tc>
                  <a:txBody>
                    <a:bodyPr/>
                    <a:lstStyle/>
                    <a:p>
                      <a:r>
                        <a:rPr lang="en-US" sz="1600" dirty="0"/>
                        <a:t>Der zirkus weil man da eine aktivität hatte</a:t>
                      </a:r>
                    </a:p>
                  </a:txBody>
                  <a:tcPr/>
                </a:tc>
                <a:extLst>
                  <a:ext uri="{0D108BD9-81ED-4DB2-BD59-A6C34878D82A}">
                    <a16:rowId xmlns:a16="http://schemas.microsoft.com/office/drawing/2014/main" val="10001"/>
                  </a:ext>
                </a:extLst>
              </a:tr>
              <a:tr h="370840">
                <a:tc>
                  <a:txBody>
                    <a:bodyPr/>
                    <a:lstStyle/>
                    <a:p>
                      <a:r>
                        <a:rPr lang="en-US" sz="1600" dirty="0"/>
                        <a:t>Keine Ahnung </a:t>
                      </a:r>
                    </a:p>
                  </a:txBody>
                  <a:tcPr/>
                </a:tc>
                <a:extLst>
                  <a:ext uri="{0D108BD9-81ED-4DB2-BD59-A6C34878D82A}">
                    <a16:rowId xmlns:a16="http://schemas.microsoft.com/office/drawing/2014/main" val="10002"/>
                  </a:ext>
                </a:extLst>
              </a:tr>
              <a:tr h="370840">
                <a:tc>
                  <a:txBody>
                    <a:bodyPr/>
                    <a:lstStyle/>
                    <a:p>
                      <a:r>
                        <a:rPr lang="en-US" sz="1600" dirty="0"/>
                        <a:t>Keine Ahnung </a:t>
                      </a:r>
                    </a:p>
                  </a:txBody>
                  <a:tcPr/>
                </a:tc>
                <a:extLst>
                  <a:ext uri="{0D108BD9-81ED-4DB2-BD59-A6C34878D82A}">
                    <a16:rowId xmlns:a16="http://schemas.microsoft.com/office/drawing/2014/main" val="10003"/>
                  </a:ext>
                </a:extLst>
              </a:tr>
              <a:tr h="370840">
                <a:tc>
                  <a:txBody>
                    <a:bodyPr/>
                    <a:lstStyle/>
                    <a:p>
                      <a:r>
                        <a:rPr lang="en-US" sz="1600" dirty="0"/>
                        <a:t>Kramp, viele Informationen</a:t>
                      </a:r>
                    </a:p>
                  </a:txBody>
                  <a:tcPr/>
                </a:tc>
                <a:extLst>
                  <a:ext uri="{0D108BD9-81ED-4DB2-BD59-A6C34878D82A}">
                    <a16:rowId xmlns:a16="http://schemas.microsoft.com/office/drawing/2014/main" val="10004"/>
                  </a:ext>
                </a:extLst>
              </a:tr>
              <a:tr h="370840">
                <a:tc>
                  <a:txBody>
                    <a:bodyPr/>
                    <a:lstStyle/>
                    <a:p>
                      <a:r>
                        <a:rPr lang="en-US" sz="1600" dirty="0"/>
                        <a:t>Nein</a:t>
                      </a:r>
                    </a:p>
                  </a:txBody>
                  <a:tcPr/>
                </a:tc>
                <a:extLst>
                  <a:ext uri="{0D108BD9-81ED-4DB2-BD59-A6C34878D82A}">
                    <a16:rowId xmlns:a16="http://schemas.microsoft.com/office/drawing/2014/main" val="10005"/>
                  </a:ext>
                </a:extLst>
              </a:tr>
              <a:tr h="370840">
                <a:tc>
                  <a:txBody>
                    <a:bodyPr/>
                    <a:lstStyle/>
                    <a:p>
                      <a:r>
                        <a:rPr lang="en-US" sz="1600" dirty="0"/>
                        <a:t>Ja</a:t>
                      </a:r>
                    </a:p>
                  </a:txBody>
                  <a:tcPr/>
                </a:tc>
                <a:extLst>
                  <a:ext uri="{0D108BD9-81ED-4DB2-BD59-A6C34878D82A}">
                    <a16:rowId xmlns:a16="http://schemas.microsoft.com/office/drawing/2014/main" val="10006"/>
                  </a:ext>
                </a:extLst>
              </a:tr>
              <a:tr h="370840">
                <a:tc>
                  <a:txBody>
                    <a:bodyPr/>
                    <a:lstStyle/>
                    <a:p>
                      <a:r>
                        <a:rPr lang="en-US" sz="1600" dirty="0"/>
                        <a:t>Die Mediengruppe Oberfranken, da sie mir </a:t>
                      </a:r>
                      <a:r>
                        <a:rPr lang="en-US" sz="1600" dirty="0" err="1"/>
                        <a:t>ein</a:t>
                      </a:r>
                      <a:r>
                        <a:rPr lang="en-US" sz="1600" dirty="0"/>
                        <a:t> Quiz gestellt haben.</a:t>
                      </a:r>
                    </a:p>
                  </a:txBody>
                  <a:tcPr/>
                </a:tc>
                <a:extLst>
                  <a:ext uri="{0D108BD9-81ED-4DB2-BD59-A6C34878D82A}">
                    <a16:rowId xmlns:a16="http://schemas.microsoft.com/office/drawing/2014/main" val="10007"/>
                  </a:ext>
                </a:extLst>
              </a:tr>
              <a:tr h="370840">
                <a:tc>
                  <a:txBody>
                    <a:bodyPr/>
                    <a:lstStyle/>
                    <a:p>
                      <a:r>
                        <a:rPr lang="en-US" sz="1600" dirty="0"/>
                        <a:t>vrbank</a:t>
                      </a:r>
                    </a:p>
                  </a:txBody>
                  <a:tcPr/>
                </a:tc>
                <a:extLst>
                  <a:ext uri="{0D108BD9-81ED-4DB2-BD59-A6C34878D82A}">
                    <a16:rowId xmlns:a16="http://schemas.microsoft.com/office/drawing/2014/main" val="10008"/>
                  </a:ext>
                </a:extLst>
              </a:tr>
              <a:tr h="370840">
                <a:tc>
                  <a:txBody>
                    <a:bodyPr/>
                    <a:lstStyle/>
                    <a:p>
                      <a:r>
                        <a:rPr lang="en-US" sz="1600" dirty="0"/>
                        <a:t>MGO</a:t>
                      </a:r>
                    </a:p>
                  </a:txBody>
                  <a:tcPr/>
                </a:tc>
                <a:extLst>
                  <a:ext uri="{0D108BD9-81ED-4DB2-BD59-A6C34878D82A}">
                    <a16:rowId xmlns:a16="http://schemas.microsoft.com/office/drawing/2014/main" val="10009"/>
                  </a:ext>
                </a:extLst>
              </a:tr>
              <a:tr h="370840">
                <a:tc>
                  <a:txBody>
                    <a:bodyPr/>
                    <a:lstStyle/>
                    <a:p>
                      <a:r>
                        <a:rPr lang="en-US" sz="1600" dirty="0"/>
                        <a:t>Firma Kramp, waren freundlich und informativ</a:t>
                      </a:r>
                    </a:p>
                  </a:txBody>
                  <a:tcPr/>
                </a:tc>
                <a:extLst>
                  <a:ext uri="{0D108BD9-81ED-4DB2-BD59-A6C34878D82A}">
                    <a16:rowId xmlns:a16="http://schemas.microsoft.com/office/drawing/2014/main" val="10010"/>
                  </a:ext>
                </a:extLst>
              </a:tr>
              <a:tr h="370840">
                <a:tc>
                  <a:txBody>
                    <a:bodyPr/>
                    <a:lstStyle/>
                    <a:p>
                      <a:r>
                        <a:rPr lang="en-US" sz="1600" dirty="0"/>
                        <a:t>Sozialstiftung Bamberg </a:t>
                      </a:r>
                    </a:p>
                  </a:txBody>
                  <a:tcPr/>
                </a:tc>
                <a:extLst>
                  <a:ext uri="{0D108BD9-81ED-4DB2-BD59-A6C34878D82A}">
                    <a16:rowId xmlns:a16="http://schemas.microsoft.com/office/drawing/2014/main" val="10011"/>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2200" dirty="0"/>
              <a:t>Q1 - Ich fand die Organisation der Berufsmesse gelungen</a:t>
            </a:r>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1854200"/>
        </p:xfrm>
        <a:graphic>
          <a:graphicData uri="http://schemas.openxmlformats.org/drawingml/2006/table">
            <a:tbl>
              <a:tblPr firstRow="1" bandRow="1">
                <a:tableStyleId>{69012ECD-51FC-41F1-AA8D-1B2483CD663E}</a:tableStyleId>
              </a:tblPr>
              <a:tblGrid>
                <a:gridCol w="2087316">
                  <a:extLst>
                    <a:ext uri="{9D8B030D-6E8A-4147-A177-3AD203B41FA5}">
                      <a16:colId xmlns:a16="http://schemas.microsoft.com/office/drawing/2014/main" val="20000"/>
                    </a:ext>
                  </a:extLst>
                </a:gridCol>
                <a:gridCol w="2087316">
                  <a:extLst>
                    <a:ext uri="{9D8B030D-6E8A-4147-A177-3AD203B41FA5}">
                      <a16:colId xmlns:a16="http://schemas.microsoft.com/office/drawing/2014/main" val="20001"/>
                    </a:ext>
                  </a:extLst>
                </a:gridCol>
                <a:gridCol w="2087316">
                  <a:extLst>
                    <a:ext uri="{9D8B030D-6E8A-4147-A177-3AD203B41FA5}">
                      <a16:colId xmlns:a16="http://schemas.microsoft.com/office/drawing/2014/main" val="20002"/>
                    </a:ext>
                  </a:extLst>
                </a:gridCol>
                <a:gridCol w="2087316">
                  <a:extLst>
                    <a:ext uri="{9D8B030D-6E8A-4147-A177-3AD203B41FA5}">
                      <a16:colId xmlns:a16="http://schemas.microsoft.com/office/drawing/2014/main" val="20003"/>
                    </a:ext>
                  </a:extLst>
                </a:gridCol>
              </a:tblGrid>
              <a:tr h="370840">
                <a:tc>
                  <a:txBody>
                    <a:bodyPr/>
                    <a:lstStyle/>
                    <a:p>
                      <a:r>
                        <a:rPr lang="en-US" sz="1600" dirty="0"/>
                        <a:t>#</a:t>
                      </a:r>
                    </a:p>
                  </a:txBody>
                  <a:tcPr/>
                </a:tc>
                <a:tc>
                  <a:txBody>
                    <a:bodyPr/>
                    <a:lstStyle/>
                    <a:p>
                      <a:r>
                        <a:rPr lang="en-US" sz="1600" dirty="0"/>
                        <a:t>Antwort</a:t>
                      </a:r>
                    </a:p>
                  </a:txBody>
                  <a:tcPr/>
                </a:tc>
                <a:tc>
                  <a:txBody>
                    <a:bodyPr/>
                    <a:lstStyle/>
                    <a:p>
                      <a:r>
                        <a:rPr lang="en-US" sz="1600" dirty="0"/>
                        <a:t>%</a:t>
                      </a:r>
                    </a:p>
                  </a:txBody>
                  <a:tcPr/>
                </a:tc>
                <a:tc>
                  <a:txBody>
                    <a:bodyPr/>
                    <a:lstStyle/>
                    <a:p>
                      <a:r>
                        <a:rPr lang="en-US" sz="1600" dirty="0"/>
                        <a:t>Anzahl</a:t>
                      </a:r>
                    </a:p>
                  </a:txBody>
                  <a:tcPr/>
                </a:tc>
                <a:extLst>
                  <a:ext uri="{0D108BD9-81ED-4DB2-BD59-A6C34878D82A}">
                    <a16:rowId xmlns:a16="http://schemas.microsoft.com/office/drawing/2014/main" val="10000"/>
                  </a:ext>
                </a:extLst>
              </a:tr>
              <a:tr h="370840">
                <a:tc>
                  <a:txBody>
                    <a:bodyPr/>
                    <a:lstStyle/>
                    <a:p>
                      <a:r>
                        <a:rPr lang="en-US" sz="1600" dirty="0"/>
                        <a:t>1</a:t>
                      </a:r>
                    </a:p>
                  </a:txBody>
                  <a:tcPr/>
                </a:tc>
                <a:tc>
                  <a:txBody>
                    <a:bodyPr/>
                    <a:lstStyle/>
                    <a:p>
                      <a:r>
                        <a:rPr lang="en-US" sz="1600" dirty="0"/>
                        <a:t>ja</a:t>
                      </a:r>
                    </a:p>
                  </a:txBody>
                  <a:tcPr/>
                </a:tc>
                <a:tc>
                  <a:txBody>
                    <a:bodyPr/>
                    <a:lstStyle/>
                    <a:p>
                      <a:r>
                        <a:rPr lang="en-US" sz="1600" dirty="0"/>
                        <a:t>58.51%</a:t>
                      </a:r>
                    </a:p>
                  </a:txBody>
                  <a:tcPr/>
                </a:tc>
                <a:tc>
                  <a:txBody>
                    <a:bodyPr/>
                    <a:lstStyle/>
                    <a:p>
                      <a:r>
                        <a:rPr lang="en-US" sz="1600" dirty="0"/>
                        <a:t>55</a:t>
                      </a:r>
                    </a:p>
                  </a:txBody>
                  <a:tcPr/>
                </a:tc>
                <a:extLst>
                  <a:ext uri="{0D108BD9-81ED-4DB2-BD59-A6C34878D82A}">
                    <a16:rowId xmlns:a16="http://schemas.microsoft.com/office/drawing/2014/main" val="10001"/>
                  </a:ext>
                </a:extLst>
              </a:tr>
              <a:tr h="370840">
                <a:tc>
                  <a:txBody>
                    <a:bodyPr/>
                    <a:lstStyle/>
                    <a:p>
                      <a:r>
                        <a:rPr lang="en-US" sz="1600" dirty="0"/>
                        <a:t>2</a:t>
                      </a:r>
                    </a:p>
                  </a:txBody>
                  <a:tcPr/>
                </a:tc>
                <a:tc>
                  <a:txBody>
                    <a:bodyPr/>
                    <a:lstStyle/>
                    <a:p>
                      <a:r>
                        <a:rPr lang="en-US" sz="1600" dirty="0"/>
                        <a:t>geht so</a:t>
                      </a:r>
                    </a:p>
                  </a:txBody>
                  <a:tcPr/>
                </a:tc>
                <a:tc>
                  <a:txBody>
                    <a:bodyPr/>
                    <a:lstStyle/>
                    <a:p>
                      <a:r>
                        <a:rPr lang="en-US" sz="1600" dirty="0"/>
                        <a:t>38.30%</a:t>
                      </a:r>
                    </a:p>
                  </a:txBody>
                  <a:tcPr/>
                </a:tc>
                <a:tc>
                  <a:txBody>
                    <a:bodyPr/>
                    <a:lstStyle/>
                    <a:p>
                      <a:r>
                        <a:rPr lang="en-US" sz="1600" dirty="0"/>
                        <a:t>36</a:t>
                      </a:r>
                    </a:p>
                  </a:txBody>
                  <a:tcPr/>
                </a:tc>
                <a:extLst>
                  <a:ext uri="{0D108BD9-81ED-4DB2-BD59-A6C34878D82A}">
                    <a16:rowId xmlns:a16="http://schemas.microsoft.com/office/drawing/2014/main" val="10002"/>
                  </a:ext>
                </a:extLst>
              </a:tr>
              <a:tr h="370840">
                <a:tc>
                  <a:txBody>
                    <a:bodyPr/>
                    <a:lstStyle/>
                    <a:p>
                      <a:r>
                        <a:rPr lang="en-US" sz="1600" dirty="0"/>
                        <a:t>3</a:t>
                      </a:r>
                    </a:p>
                  </a:txBody>
                  <a:tcPr/>
                </a:tc>
                <a:tc>
                  <a:txBody>
                    <a:bodyPr/>
                    <a:lstStyle/>
                    <a:p>
                      <a:r>
                        <a:rPr lang="en-US" sz="1600" dirty="0"/>
                        <a:t>Nein</a:t>
                      </a:r>
                    </a:p>
                  </a:txBody>
                  <a:tcPr/>
                </a:tc>
                <a:tc>
                  <a:txBody>
                    <a:bodyPr/>
                    <a:lstStyle/>
                    <a:p>
                      <a:r>
                        <a:rPr lang="en-US" sz="1600" dirty="0"/>
                        <a:t>3.19%</a:t>
                      </a:r>
                    </a:p>
                  </a:txBody>
                  <a:tcPr/>
                </a:tc>
                <a:tc>
                  <a:txBody>
                    <a:bodyPr/>
                    <a:lstStyle/>
                    <a:p>
                      <a:r>
                        <a:rPr lang="en-US" sz="1600" dirty="0"/>
                        <a:t>3</a:t>
                      </a:r>
                    </a:p>
                  </a:txBody>
                  <a:tcPr/>
                </a:tc>
                <a:extLst>
                  <a:ext uri="{0D108BD9-81ED-4DB2-BD59-A6C34878D82A}">
                    <a16:rowId xmlns:a16="http://schemas.microsoft.com/office/drawing/2014/main" val="10003"/>
                  </a:ext>
                </a:extLst>
              </a:tr>
              <a:tr h="370840">
                <a:tc>
                  <a:txBody>
                    <a:bodyPr/>
                    <a:lstStyle/>
                    <a:p>
                      <a:endParaRPr lang="en-US" sz="1600" dirty="0"/>
                    </a:p>
                  </a:txBody>
                  <a:tcPr/>
                </a:tc>
                <a:tc>
                  <a:txBody>
                    <a:bodyPr/>
                    <a:lstStyle/>
                    <a:p>
                      <a:r>
                        <a:rPr lang="en-US" sz="1600" dirty="0"/>
                        <a:t>Gesamt</a:t>
                      </a:r>
                    </a:p>
                  </a:txBody>
                  <a:tcPr/>
                </a:tc>
                <a:tc>
                  <a:txBody>
                    <a:bodyPr/>
                    <a:lstStyle/>
                    <a:p>
                      <a:r>
                        <a:rPr lang="en-US" sz="1600" dirty="0"/>
                        <a:t>100%</a:t>
                      </a:r>
                    </a:p>
                  </a:txBody>
                  <a:tcPr/>
                </a:tc>
                <a:tc>
                  <a:txBody>
                    <a:bodyPr/>
                    <a:lstStyle/>
                    <a:p>
                      <a:r>
                        <a:rPr lang="en-US" sz="1600" dirty="0"/>
                        <a:t>94</a:t>
                      </a:r>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2200" dirty="0"/>
              <a:t>Q13 - Wer hatte den Interessantesten Stand und warum?</a:t>
            </a:r>
          </a:p>
        </p:txBody>
      </p:sp>
      <p:graphicFrame>
        <p:nvGraphicFramePr>
          <p:cNvPr id="6" name="Table 5"/>
          <p:cNvGraphicFramePr>
            <a:graphicFrameLocks noGrp="1"/>
          </p:cNvGraphicFramePr>
          <p:nvPr>
            <p:extLst>
              <p:ext uri="{D42A27DB-BD31-4B8C-83A1-F6EECF244321}">
                <p14:modId xmlns:p14="http://schemas.microsoft.com/office/powerpoint/2010/main" val="419456943"/>
              </p:ext>
            </p:extLst>
          </p:nvPr>
        </p:nvGraphicFramePr>
        <p:xfrm>
          <a:off x="354000" y="1100000"/>
          <a:ext cx="8349264" cy="359156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a:t>Wer hatte den Interessantesten Stand und warum?</a:t>
                      </a:r>
                    </a:p>
                  </a:txBody>
                  <a:tcPr/>
                </a:tc>
                <a:extLst>
                  <a:ext uri="{0D108BD9-81ED-4DB2-BD59-A6C34878D82A}">
                    <a16:rowId xmlns:a16="http://schemas.microsoft.com/office/drawing/2014/main" val="10000"/>
                  </a:ext>
                </a:extLst>
              </a:tr>
              <a:tr h="370840">
                <a:tc>
                  <a:txBody>
                    <a:bodyPr/>
                    <a:lstStyle/>
                    <a:p>
                      <a:r>
                        <a:rPr lang="en-US" sz="1600" dirty="0"/>
                        <a:t>Mercedes Auto- Scholz da, ich mich schon immer für Autos, und das interagieren mit </a:t>
                      </a:r>
                      <a:r>
                        <a:rPr lang="en-US" sz="1600" dirty="0" err="1"/>
                        <a:t>Kunden</a:t>
                      </a:r>
                      <a:r>
                        <a:rPr lang="en-US" sz="1600" dirty="0"/>
                        <a:t> </a:t>
                      </a:r>
                      <a:r>
                        <a:rPr lang="en-US" sz="1600" dirty="0" err="1"/>
                        <a:t>interessiert</a:t>
                      </a:r>
                      <a:r>
                        <a:rPr lang="en-US" sz="1600" dirty="0"/>
                        <a:t> </a:t>
                      </a:r>
                      <a:r>
                        <a:rPr lang="en-US" sz="1600" dirty="0" err="1"/>
                        <a:t>habe</a:t>
                      </a:r>
                      <a:r>
                        <a:rPr lang="en-US" sz="1600" dirty="0"/>
                        <a:t>.</a:t>
                      </a:r>
                    </a:p>
                  </a:txBody>
                  <a:tcPr/>
                </a:tc>
                <a:extLst>
                  <a:ext uri="{0D108BD9-81ED-4DB2-BD59-A6C34878D82A}">
                    <a16:rowId xmlns:a16="http://schemas.microsoft.com/office/drawing/2014/main" val="10001"/>
                  </a:ext>
                </a:extLst>
              </a:tr>
              <a:tr h="370840">
                <a:tc>
                  <a:txBody>
                    <a:bodyPr/>
                    <a:lstStyle/>
                    <a:p>
                      <a:r>
                        <a:rPr lang="en-US" sz="1600" dirty="0"/>
                        <a:t>GkG Krankenhausgesellschaft waren sehr nett und habe mich sehr willkommen gefühlt </a:t>
                      </a:r>
                    </a:p>
                  </a:txBody>
                  <a:tcPr/>
                </a:tc>
                <a:extLst>
                  <a:ext uri="{0D108BD9-81ED-4DB2-BD59-A6C34878D82A}">
                    <a16:rowId xmlns:a16="http://schemas.microsoft.com/office/drawing/2014/main" val="10002"/>
                  </a:ext>
                </a:extLst>
              </a:tr>
              <a:tr h="370840">
                <a:tc>
                  <a:txBody>
                    <a:bodyPr/>
                    <a:lstStyle/>
                    <a:p>
                      <a:r>
                        <a:rPr lang="en-US" sz="1600" dirty="0"/>
                        <a:t>Atrotech</a:t>
                      </a:r>
                    </a:p>
                  </a:txBody>
                  <a:tcPr/>
                </a:tc>
                <a:extLst>
                  <a:ext uri="{0D108BD9-81ED-4DB2-BD59-A6C34878D82A}">
                    <a16:rowId xmlns:a16="http://schemas.microsoft.com/office/drawing/2014/main" val="10003"/>
                  </a:ext>
                </a:extLst>
              </a:tr>
              <a:tr h="370840">
                <a:tc>
                  <a:txBody>
                    <a:bodyPr/>
                    <a:lstStyle/>
                    <a:p>
                      <a:r>
                        <a:rPr lang="en-US" sz="1600" dirty="0"/>
                        <a:t>Mgo und Brose </a:t>
                      </a:r>
                    </a:p>
                  </a:txBody>
                  <a:tcPr/>
                </a:tc>
                <a:extLst>
                  <a:ext uri="{0D108BD9-81ED-4DB2-BD59-A6C34878D82A}">
                    <a16:rowId xmlns:a16="http://schemas.microsoft.com/office/drawing/2014/main" val="10004"/>
                  </a:ext>
                </a:extLst>
              </a:tr>
              <a:tr h="370840">
                <a:tc>
                  <a:txBody>
                    <a:bodyPr/>
                    <a:lstStyle/>
                    <a:p>
                      <a:r>
                        <a:rPr lang="en-US" sz="1600" dirty="0"/>
                        <a:t>Mercedes Scholz, da ich mich sehr für diesen beruf und autos interessiere und die mitarbeiterin die mich beraten hat war sehr lieb und freundlich und hat sich bei mir schon gemeldet ☺️</a:t>
                      </a:r>
                    </a:p>
                  </a:txBody>
                  <a:tcPr/>
                </a:tc>
                <a:extLst>
                  <a:ext uri="{0D108BD9-81ED-4DB2-BD59-A6C34878D82A}">
                    <a16:rowId xmlns:a16="http://schemas.microsoft.com/office/drawing/2014/main" val="10005"/>
                  </a:ext>
                </a:extLst>
              </a:tr>
              <a:tr h="370840">
                <a:tc>
                  <a:txBody>
                    <a:bodyPr/>
                    <a:lstStyle/>
                    <a:p>
                      <a:r>
                        <a:rPr lang="en-US" sz="1600" dirty="0"/>
                        <a:t>Mir hat der Stand der Schornsteigfeger besonders gefallen weil man dort sich auch seine balance checken konnte für den Beruf</a:t>
                      </a:r>
                    </a:p>
                  </a:txBody>
                  <a:tcPr/>
                </a:tc>
                <a:extLst>
                  <a:ext uri="{0D108BD9-81ED-4DB2-BD59-A6C34878D82A}">
                    <a16:rowId xmlns:a16="http://schemas.microsoft.com/office/drawing/2014/main" val="10006"/>
                  </a:ext>
                </a:extLst>
              </a:tr>
              <a:tr h="370840">
                <a:tc>
                  <a:txBody>
                    <a:bodyPr/>
                    <a:lstStyle/>
                    <a:p>
                      <a:r>
                        <a:rPr lang="en-US" sz="1600" dirty="0"/>
                        <a:t>es gab viele kann mich jetzt nicht konnte entscheiden</a:t>
                      </a:r>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2200" dirty="0"/>
              <a:t>Q14 - Hast du etwas vermisst?</a:t>
            </a:r>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445008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a:t>Hast du etwas vermisst?</a:t>
                      </a:r>
                    </a:p>
                  </a:txBody>
                  <a:tcPr/>
                </a:tc>
                <a:extLst>
                  <a:ext uri="{0D108BD9-81ED-4DB2-BD59-A6C34878D82A}">
                    <a16:rowId xmlns:a16="http://schemas.microsoft.com/office/drawing/2014/main" val="10000"/>
                  </a:ext>
                </a:extLst>
              </a:tr>
              <a:tr h="370840">
                <a:tc>
                  <a:txBody>
                    <a:bodyPr/>
                    <a:lstStyle/>
                    <a:p>
                      <a:r>
                        <a:rPr lang="en-US" sz="1600" dirty="0"/>
                        <a:t>Nein</a:t>
                      </a:r>
                    </a:p>
                  </a:txBody>
                  <a:tcPr/>
                </a:tc>
                <a:extLst>
                  <a:ext uri="{0D108BD9-81ED-4DB2-BD59-A6C34878D82A}">
                    <a16:rowId xmlns:a16="http://schemas.microsoft.com/office/drawing/2014/main" val="10001"/>
                  </a:ext>
                </a:extLst>
              </a:tr>
              <a:tr h="370840">
                <a:tc>
                  <a:txBody>
                    <a:bodyPr/>
                    <a:lstStyle/>
                    <a:p>
                      <a:r>
                        <a:rPr lang="en-US" sz="1600" dirty="0"/>
                        <a:t>Nein</a:t>
                      </a:r>
                    </a:p>
                  </a:txBody>
                  <a:tcPr/>
                </a:tc>
                <a:extLst>
                  <a:ext uri="{0D108BD9-81ED-4DB2-BD59-A6C34878D82A}">
                    <a16:rowId xmlns:a16="http://schemas.microsoft.com/office/drawing/2014/main" val="10002"/>
                  </a:ext>
                </a:extLst>
              </a:tr>
              <a:tr h="370840">
                <a:tc>
                  <a:txBody>
                    <a:bodyPr/>
                    <a:lstStyle/>
                    <a:p>
                      <a:r>
                        <a:rPr lang="en-US" sz="1600" dirty="0"/>
                        <a:t>Ein bessere Übersicht hat mir gefehlt</a:t>
                      </a:r>
                    </a:p>
                  </a:txBody>
                  <a:tcPr/>
                </a:tc>
                <a:extLst>
                  <a:ext uri="{0D108BD9-81ED-4DB2-BD59-A6C34878D82A}">
                    <a16:rowId xmlns:a16="http://schemas.microsoft.com/office/drawing/2014/main" val="10003"/>
                  </a:ext>
                </a:extLst>
              </a:tr>
              <a:tr h="370840">
                <a:tc>
                  <a:txBody>
                    <a:bodyPr/>
                    <a:lstStyle/>
                    <a:p>
                      <a:r>
                        <a:rPr lang="en-US" sz="1600" dirty="0"/>
                        <a:t>Nein </a:t>
                      </a:r>
                    </a:p>
                  </a:txBody>
                  <a:tcPr/>
                </a:tc>
                <a:extLst>
                  <a:ext uri="{0D108BD9-81ED-4DB2-BD59-A6C34878D82A}">
                    <a16:rowId xmlns:a16="http://schemas.microsoft.com/office/drawing/2014/main" val="10004"/>
                  </a:ext>
                </a:extLst>
              </a:tr>
              <a:tr h="370840">
                <a:tc>
                  <a:txBody>
                    <a:bodyPr/>
                    <a:lstStyle/>
                    <a:p>
                      <a:r>
                        <a:rPr lang="en-US" sz="1600" dirty="0"/>
                        <a:t>ja</a:t>
                      </a:r>
                    </a:p>
                  </a:txBody>
                  <a:tcPr/>
                </a:tc>
                <a:extLst>
                  <a:ext uri="{0D108BD9-81ED-4DB2-BD59-A6C34878D82A}">
                    <a16:rowId xmlns:a16="http://schemas.microsoft.com/office/drawing/2014/main" val="10005"/>
                  </a:ext>
                </a:extLst>
              </a:tr>
              <a:tr h="370840">
                <a:tc>
                  <a:txBody>
                    <a:bodyPr/>
                    <a:lstStyle/>
                    <a:p>
                      <a:r>
                        <a:rPr lang="en-US" sz="1600" dirty="0"/>
                        <a:t>Mehr Süßigkeiten</a:t>
                      </a:r>
                    </a:p>
                  </a:txBody>
                  <a:tcPr/>
                </a:tc>
                <a:extLst>
                  <a:ext uri="{0D108BD9-81ED-4DB2-BD59-A6C34878D82A}">
                    <a16:rowId xmlns:a16="http://schemas.microsoft.com/office/drawing/2014/main" val="10006"/>
                  </a:ext>
                </a:extLst>
              </a:tr>
              <a:tr h="370840">
                <a:tc>
                  <a:txBody>
                    <a:bodyPr/>
                    <a:lstStyle/>
                    <a:p>
                      <a:r>
                        <a:rPr lang="en-US" sz="1600" dirty="0"/>
                        <a:t>nein</a:t>
                      </a:r>
                    </a:p>
                  </a:txBody>
                  <a:tcPr/>
                </a:tc>
                <a:extLst>
                  <a:ext uri="{0D108BD9-81ED-4DB2-BD59-A6C34878D82A}">
                    <a16:rowId xmlns:a16="http://schemas.microsoft.com/office/drawing/2014/main" val="10007"/>
                  </a:ext>
                </a:extLst>
              </a:tr>
              <a:tr h="370840">
                <a:tc>
                  <a:txBody>
                    <a:bodyPr/>
                    <a:lstStyle/>
                    <a:p>
                      <a:r>
                        <a:rPr lang="en-US" sz="1600" dirty="0"/>
                        <a:t>Nein</a:t>
                      </a:r>
                    </a:p>
                  </a:txBody>
                  <a:tcPr/>
                </a:tc>
                <a:extLst>
                  <a:ext uri="{0D108BD9-81ED-4DB2-BD59-A6C34878D82A}">
                    <a16:rowId xmlns:a16="http://schemas.microsoft.com/office/drawing/2014/main" val="10008"/>
                  </a:ext>
                </a:extLst>
              </a:tr>
              <a:tr h="370840">
                <a:tc>
                  <a:txBody>
                    <a:bodyPr/>
                    <a:lstStyle/>
                    <a:p>
                      <a:r>
                        <a:rPr lang="en-US" sz="1600" dirty="0"/>
                        <a:t>herr riemannnnn</a:t>
                      </a:r>
                    </a:p>
                  </a:txBody>
                  <a:tcPr/>
                </a:tc>
                <a:extLst>
                  <a:ext uri="{0D108BD9-81ED-4DB2-BD59-A6C34878D82A}">
                    <a16:rowId xmlns:a16="http://schemas.microsoft.com/office/drawing/2014/main" val="10009"/>
                  </a:ext>
                </a:extLst>
              </a:tr>
              <a:tr h="370840">
                <a:tc>
                  <a:txBody>
                    <a:bodyPr/>
                    <a:lstStyle/>
                    <a:p>
                      <a:r>
                        <a:rPr lang="en-US" sz="1600" dirty="0"/>
                        <a:t>nein</a:t>
                      </a:r>
                    </a:p>
                  </a:txBody>
                  <a:tcPr/>
                </a:tc>
                <a:extLst>
                  <a:ext uri="{0D108BD9-81ED-4DB2-BD59-A6C34878D82A}">
                    <a16:rowId xmlns:a16="http://schemas.microsoft.com/office/drawing/2014/main" val="10010"/>
                  </a:ext>
                </a:extLst>
              </a:tr>
              <a:tr h="370840">
                <a:tc>
                  <a:txBody>
                    <a:bodyPr/>
                    <a:lstStyle/>
                    <a:p>
                      <a:r>
                        <a:rPr lang="en-US" sz="1600" dirty="0"/>
                        <a:t>nichts</a:t>
                      </a:r>
                    </a:p>
                  </a:txBody>
                  <a:tcPr/>
                </a:tc>
                <a:extLst>
                  <a:ext uri="{0D108BD9-81ED-4DB2-BD59-A6C34878D82A}">
                    <a16:rowId xmlns:a16="http://schemas.microsoft.com/office/drawing/2014/main" val="10011"/>
                  </a:ext>
                </a:extLst>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2200" dirty="0"/>
              <a:t>Q14 - Hast du etwas vermisst?</a:t>
            </a:r>
          </a:p>
        </p:txBody>
      </p:sp>
      <p:graphicFrame>
        <p:nvGraphicFramePr>
          <p:cNvPr id="6" name="Table 5"/>
          <p:cNvGraphicFramePr>
            <a:graphicFrameLocks noGrp="1"/>
          </p:cNvGraphicFramePr>
          <p:nvPr>
            <p:extLst>
              <p:ext uri="{D42A27DB-BD31-4B8C-83A1-F6EECF244321}">
                <p14:modId xmlns:p14="http://schemas.microsoft.com/office/powerpoint/2010/main" val="1495745258"/>
              </p:ext>
            </p:extLst>
          </p:nvPr>
        </p:nvGraphicFramePr>
        <p:xfrm>
          <a:off x="354000" y="1100000"/>
          <a:ext cx="8349264" cy="445008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a:t>Hast du etwas vermisst?</a:t>
                      </a:r>
                    </a:p>
                  </a:txBody>
                  <a:tcPr/>
                </a:tc>
                <a:extLst>
                  <a:ext uri="{0D108BD9-81ED-4DB2-BD59-A6C34878D82A}">
                    <a16:rowId xmlns:a16="http://schemas.microsoft.com/office/drawing/2014/main" val="10000"/>
                  </a:ext>
                </a:extLst>
              </a:tr>
              <a:tr h="370840">
                <a:tc>
                  <a:txBody>
                    <a:bodyPr/>
                    <a:lstStyle/>
                    <a:p>
                      <a:r>
                        <a:rPr lang="en-US" sz="1600" dirty="0"/>
                        <a:t>eigentlich nix </a:t>
                      </a:r>
                    </a:p>
                  </a:txBody>
                  <a:tcPr/>
                </a:tc>
                <a:extLst>
                  <a:ext uri="{0D108BD9-81ED-4DB2-BD59-A6C34878D82A}">
                    <a16:rowId xmlns:a16="http://schemas.microsoft.com/office/drawing/2014/main" val="10001"/>
                  </a:ext>
                </a:extLst>
              </a:tr>
              <a:tr h="370840">
                <a:tc>
                  <a:txBody>
                    <a:bodyPr/>
                    <a:lstStyle/>
                    <a:p>
                      <a:r>
                        <a:rPr lang="en-US" sz="1600" dirty="0"/>
                        <a:t>Estrichlegerfirma !</a:t>
                      </a:r>
                    </a:p>
                  </a:txBody>
                  <a:tcPr/>
                </a:tc>
                <a:extLst>
                  <a:ext uri="{0D108BD9-81ED-4DB2-BD59-A6C34878D82A}">
                    <a16:rowId xmlns:a16="http://schemas.microsoft.com/office/drawing/2014/main" val="10002"/>
                  </a:ext>
                </a:extLst>
              </a:tr>
              <a:tr h="370840">
                <a:tc>
                  <a:txBody>
                    <a:bodyPr/>
                    <a:lstStyle/>
                    <a:p>
                      <a:r>
                        <a:rPr lang="en-US" sz="1600" dirty="0"/>
                        <a:t>Den </a:t>
                      </a:r>
                      <a:r>
                        <a:rPr lang="en-US" sz="1600" dirty="0" err="1"/>
                        <a:t>richtigen</a:t>
                      </a:r>
                      <a:r>
                        <a:rPr lang="en-US" sz="1600" dirty="0"/>
                        <a:t> </a:t>
                      </a:r>
                      <a:r>
                        <a:rPr lang="en-US" sz="1600" dirty="0" err="1"/>
                        <a:t>Beruf</a:t>
                      </a:r>
                      <a:r>
                        <a:rPr lang="en-US" sz="1600" dirty="0"/>
                        <a:t> </a:t>
                      </a:r>
                    </a:p>
                  </a:txBody>
                  <a:tcPr/>
                </a:tc>
                <a:extLst>
                  <a:ext uri="{0D108BD9-81ED-4DB2-BD59-A6C34878D82A}">
                    <a16:rowId xmlns:a16="http://schemas.microsoft.com/office/drawing/2014/main" val="10003"/>
                  </a:ext>
                </a:extLst>
              </a:tr>
              <a:tr h="370840">
                <a:tc>
                  <a:txBody>
                    <a:bodyPr/>
                    <a:lstStyle/>
                    <a:p>
                      <a:r>
                        <a:rPr lang="en-US" sz="1600" dirty="0"/>
                        <a:t>Nein</a:t>
                      </a:r>
                    </a:p>
                  </a:txBody>
                  <a:tcPr/>
                </a:tc>
                <a:extLst>
                  <a:ext uri="{0D108BD9-81ED-4DB2-BD59-A6C34878D82A}">
                    <a16:rowId xmlns:a16="http://schemas.microsoft.com/office/drawing/2014/main" val="10004"/>
                  </a:ext>
                </a:extLst>
              </a:tr>
              <a:tr h="370840">
                <a:tc>
                  <a:txBody>
                    <a:bodyPr/>
                    <a:lstStyle/>
                    <a:p>
                      <a:r>
                        <a:rPr lang="en-US" sz="1600" dirty="0"/>
                        <a:t>Nein</a:t>
                      </a:r>
                    </a:p>
                  </a:txBody>
                  <a:tcPr/>
                </a:tc>
                <a:extLst>
                  <a:ext uri="{0D108BD9-81ED-4DB2-BD59-A6C34878D82A}">
                    <a16:rowId xmlns:a16="http://schemas.microsoft.com/office/drawing/2014/main" val="10005"/>
                  </a:ext>
                </a:extLst>
              </a:tr>
              <a:tr h="370840">
                <a:tc>
                  <a:txBody>
                    <a:bodyPr/>
                    <a:lstStyle/>
                    <a:p>
                      <a:r>
                        <a:rPr lang="en-US" sz="1600" dirty="0"/>
                        <a:t>Polizei</a:t>
                      </a:r>
                    </a:p>
                  </a:txBody>
                  <a:tcPr/>
                </a:tc>
                <a:extLst>
                  <a:ext uri="{0D108BD9-81ED-4DB2-BD59-A6C34878D82A}">
                    <a16:rowId xmlns:a16="http://schemas.microsoft.com/office/drawing/2014/main" val="10006"/>
                  </a:ext>
                </a:extLst>
              </a:tr>
              <a:tr h="370840">
                <a:tc>
                  <a:txBody>
                    <a:bodyPr/>
                    <a:lstStyle/>
                    <a:p>
                      <a:r>
                        <a:rPr lang="en-US" sz="1600" dirty="0"/>
                        <a:t>Ne</a:t>
                      </a:r>
                    </a:p>
                  </a:txBody>
                  <a:tcPr/>
                </a:tc>
                <a:extLst>
                  <a:ext uri="{0D108BD9-81ED-4DB2-BD59-A6C34878D82A}">
                    <a16:rowId xmlns:a16="http://schemas.microsoft.com/office/drawing/2014/main" val="10007"/>
                  </a:ext>
                </a:extLst>
              </a:tr>
              <a:tr h="370840">
                <a:tc>
                  <a:txBody>
                    <a:bodyPr/>
                    <a:lstStyle/>
                    <a:p>
                      <a:r>
                        <a:rPr lang="en-US" sz="1600" dirty="0"/>
                        <a:t>Ja mehr Berufe </a:t>
                      </a:r>
                    </a:p>
                  </a:txBody>
                  <a:tcPr/>
                </a:tc>
                <a:extLst>
                  <a:ext uri="{0D108BD9-81ED-4DB2-BD59-A6C34878D82A}">
                    <a16:rowId xmlns:a16="http://schemas.microsoft.com/office/drawing/2014/main" val="10008"/>
                  </a:ext>
                </a:extLst>
              </a:tr>
              <a:tr h="370840">
                <a:tc>
                  <a:txBody>
                    <a:bodyPr/>
                    <a:lstStyle/>
                    <a:p>
                      <a:r>
                        <a:rPr lang="en-US" sz="1600" dirty="0"/>
                        <a:t>Nein</a:t>
                      </a:r>
                    </a:p>
                  </a:txBody>
                  <a:tcPr/>
                </a:tc>
                <a:extLst>
                  <a:ext uri="{0D108BD9-81ED-4DB2-BD59-A6C34878D82A}">
                    <a16:rowId xmlns:a16="http://schemas.microsoft.com/office/drawing/2014/main" val="10009"/>
                  </a:ext>
                </a:extLst>
              </a:tr>
              <a:tr h="370840">
                <a:tc>
                  <a:txBody>
                    <a:bodyPr/>
                    <a:lstStyle/>
                    <a:p>
                      <a:r>
                        <a:rPr lang="en-US" sz="1600" dirty="0"/>
                        <a:t>Nein</a:t>
                      </a:r>
                    </a:p>
                  </a:txBody>
                  <a:tcPr/>
                </a:tc>
                <a:extLst>
                  <a:ext uri="{0D108BD9-81ED-4DB2-BD59-A6C34878D82A}">
                    <a16:rowId xmlns:a16="http://schemas.microsoft.com/office/drawing/2014/main" val="10010"/>
                  </a:ext>
                </a:extLst>
              </a:tr>
              <a:tr h="370840">
                <a:tc>
                  <a:txBody>
                    <a:bodyPr/>
                    <a:lstStyle/>
                    <a:p>
                      <a:r>
                        <a:rPr lang="en-US" sz="1600" dirty="0"/>
                        <a:t>ne </a:t>
                      </a:r>
                    </a:p>
                  </a:txBody>
                  <a:tcPr/>
                </a:tc>
                <a:extLst>
                  <a:ext uri="{0D108BD9-81ED-4DB2-BD59-A6C34878D82A}">
                    <a16:rowId xmlns:a16="http://schemas.microsoft.com/office/drawing/2014/main" val="10011"/>
                  </a:ext>
                </a:extLst>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2200" dirty="0"/>
              <a:t>Q14 - Hast du etwas vermisst?</a:t>
            </a:r>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445008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a:t>Hast du etwas vermisst?</a:t>
                      </a:r>
                    </a:p>
                  </a:txBody>
                  <a:tcPr/>
                </a:tc>
                <a:extLst>
                  <a:ext uri="{0D108BD9-81ED-4DB2-BD59-A6C34878D82A}">
                    <a16:rowId xmlns:a16="http://schemas.microsoft.com/office/drawing/2014/main" val="10000"/>
                  </a:ext>
                </a:extLst>
              </a:tr>
              <a:tr h="370840">
                <a:tc>
                  <a:txBody>
                    <a:bodyPr/>
                    <a:lstStyle/>
                    <a:p>
                      <a:r>
                        <a:rPr lang="en-US" sz="1600" dirty="0"/>
                        <a:t>Den Beruf des Hörakustikers</a:t>
                      </a:r>
                    </a:p>
                  </a:txBody>
                  <a:tcPr/>
                </a:tc>
                <a:extLst>
                  <a:ext uri="{0D108BD9-81ED-4DB2-BD59-A6C34878D82A}">
                    <a16:rowId xmlns:a16="http://schemas.microsoft.com/office/drawing/2014/main" val="10001"/>
                  </a:ext>
                </a:extLst>
              </a:tr>
              <a:tr h="370840">
                <a:tc>
                  <a:txBody>
                    <a:bodyPr/>
                    <a:lstStyle/>
                    <a:p>
                      <a:r>
                        <a:rPr lang="en-US" sz="1600" dirty="0"/>
                        <a:t>nein </a:t>
                      </a:r>
                    </a:p>
                  </a:txBody>
                  <a:tcPr/>
                </a:tc>
                <a:extLst>
                  <a:ext uri="{0D108BD9-81ED-4DB2-BD59-A6C34878D82A}">
                    <a16:rowId xmlns:a16="http://schemas.microsoft.com/office/drawing/2014/main" val="10002"/>
                  </a:ext>
                </a:extLst>
              </a:tr>
              <a:tr h="370840">
                <a:tc>
                  <a:txBody>
                    <a:bodyPr/>
                    <a:lstStyle/>
                    <a:p>
                      <a:r>
                        <a:rPr lang="en-US" sz="1600" dirty="0"/>
                        <a:t>Nein </a:t>
                      </a:r>
                    </a:p>
                  </a:txBody>
                  <a:tcPr/>
                </a:tc>
                <a:extLst>
                  <a:ext uri="{0D108BD9-81ED-4DB2-BD59-A6C34878D82A}">
                    <a16:rowId xmlns:a16="http://schemas.microsoft.com/office/drawing/2014/main" val="10003"/>
                  </a:ext>
                </a:extLst>
              </a:tr>
              <a:tr h="370840">
                <a:tc>
                  <a:txBody>
                    <a:bodyPr/>
                    <a:lstStyle/>
                    <a:p>
                      <a:r>
                        <a:rPr lang="en-US" sz="1600" dirty="0"/>
                        <a:t>Ja das botshaus da es leider nicht stattgefunden hat </a:t>
                      </a:r>
                    </a:p>
                  </a:txBody>
                  <a:tcPr/>
                </a:tc>
                <a:extLst>
                  <a:ext uri="{0D108BD9-81ED-4DB2-BD59-A6C34878D82A}">
                    <a16:rowId xmlns:a16="http://schemas.microsoft.com/office/drawing/2014/main" val="10004"/>
                  </a:ext>
                </a:extLst>
              </a:tr>
              <a:tr h="370840">
                <a:tc>
                  <a:txBody>
                    <a:bodyPr/>
                    <a:lstStyle/>
                    <a:p>
                      <a:r>
                        <a:rPr lang="en-US" sz="1600" dirty="0"/>
                        <a:t>Ja das bootshaus ich wollte nämlich ein Praktikum dort machen </a:t>
                      </a:r>
                    </a:p>
                  </a:txBody>
                  <a:tcPr/>
                </a:tc>
                <a:extLst>
                  <a:ext uri="{0D108BD9-81ED-4DB2-BD59-A6C34878D82A}">
                    <a16:rowId xmlns:a16="http://schemas.microsoft.com/office/drawing/2014/main" val="10005"/>
                  </a:ext>
                </a:extLst>
              </a:tr>
              <a:tr h="370840">
                <a:tc>
                  <a:txBody>
                    <a:bodyPr/>
                    <a:lstStyle/>
                    <a:p>
                      <a:r>
                        <a:rPr lang="en-US" sz="1600" dirty="0"/>
                        <a:t>-</a:t>
                      </a:r>
                    </a:p>
                  </a:txBody>
                  <a:tcPr/>
                </a:tc>
                <a:extLst>
                  <a:ext uri="{0D108BD9-81ED-4DB2-BD59-A6C34878D82A}">
                    <a16:rowId xmlns:a16="http://schemas.microsoft.com/office/drawing/2014/main" val="10006"/>
                  </a:ext>
                </a:extLst>
              </a:tr>
              <a:tr h="370840">
                <a:tc>
                  <a:txBody>
                    <a:bodyPr/>
                    <a:lstStyle/>
                    <a:p>
                      <a:r>
                        <a:rPr lang="en-US" sz="1600" dirty="0"/>
                        <a:t>Nein</a:t>
                      </a:r>
                    </a:p>
                  </a:txBody>
                  <a:tcPr/>
                </a:tc>
                <a:extLst>
                  <a:ext uri="{0D108BD9-81ED-4DB2-BD59-A6C34878D82A}">
                    <a16:rowId xmlns:a16="http://schemas.microsoft.com/office/drawing/2014/main" val="10007"/>
                  </a:ext>
                </a:extLst>
              </a:tr>
              <a:tr h="370840">
                <a:tc>
                  <a:txBody>
                    <a:bodyPr/>
                    <a:lstStyle/>
                    <a:p>
                      <a:r>
                        <a:rPr lang="en-US" sz="1600" dirty="0"/>
                        <a:t>Nein</a:t>
                      </a:r>
                    </a:p>
                  </a:txBody>
                  <a:tcPr/>
                </a:tc>
                <a:extLst>
                  <a:ext uri="{0D108BD9-81ED-4DB2-BD59-A6C34878D82A}">
                    <a16:rowId xmlns:a16="http://schemas.microsoft.com/office/drawing/2014/main" val="10008"/>
                  </a:ext>
                </a:extLst>
              </a:tr>
              <a:tr h="370840">
                <a:tc>
                  <a:txBody>
                    <a:bodyPr/>
                    <a:lstStyle/>
                    <a:p>
                      <a:r>
                        <a:rPr lang="en-US" sz="1600" dirty="0"/>
                        <a:t>Nein</a:t>
                      </a:r>
                    </a:p>
                  </a:txBody>
                  <a:tcPr/>
                </a:tc>
                <a:extLst>
                  <a:ext uri="{0D108BD9-81ED-4DB2-BD59-A6C34878D82A}">
                    <a16:rowId xmlns:a16="http://schemas.microsoft.com/office/drawing/2014/main" val="10009"/>
                  </a:ext>
                </a:extLst>
              </a:tr>
              <a:tr h="370840">
                <a:tc>
                  <a:txBody>
                    <a:bodyPr/>
                    <a:lstStyle/>
                    <a:p>
                      <a:r>
                        <a:rPr lang="en-US" sz="1600" dirty="0"/>
                        <a:t>Nein</a:t>
                      </a:r>
                    </a:p>
                  </a:txBody>
                  <a:tcPr/>
                </a:tc>
                <a:extLst>
                  <a:ext uri="{0D108BD9-81ED-4DB2-BD59-A6C34878D82A}">
                    <a16:rowId xmlns:a16="http://schemas.microsoft.com/office/drawing/2014/main" val="10010"/>
                  </a:ext>
                </a:extLst>
              </a:tr>
              <a:tr h="370840">
                <a:tc>
                  <a:txBody>
                    <a:bodyPr/>
                    <a:lstStyle/>
                    <a:p>
                      <a:r>
                        <a:rPr lang="en-US" sz="1600" dirty="0"/>
                        <a:t>Stuckateur </a:t>
                      </a:r>
                    </a:p>
                  </a:txBody>
                  <a:tcPr/>
                </a:tc>
                <a:extLst>
                  <a:ext uri="{0D108BD9-81ED-4DB2-BD59-A6C34878D82A}">
                    <a16:rowId xmlns:a16="http://schemas.microsoft.com/office/drawing/2014/main" val="10011"/>
                  </a:ext>
                </a:extLst>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2200" dirty="0"/>
              <a:t>Q14 - Hast du etwas vermisst?</a:t>
            </a:r>
          </a:p>
        </p:txBody>
      </p:sp>
      <p:graphicFrame>
        <p:nvGraphicFramePr>
          <p:cNvPr id="6" name="Table 5"/>
          <p:cNvGraphicFramePr>
            <a:graphicFrameLocks noGrp="1"/>
          </p:cNvGraphicFramePr>
          <p:nvPr>
            <p:extLst>
              <p:ext uri="{D42A27DB-BD31-4B8C-83A1-F6EECF244321}">
                <p14:modId xmlns:p14="http://schemas.microsoft.com/office/powerpoint/2010/main" val="1425278184"/>
              </p:ext>
            </p:extLst>
          </p:nvPr>
        </p:nvGraphicFramePr>
        <p:xfrm>
          <a:off x="354000" y="1100000"/>
          <a:ext cx="8349264" cy="445008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a:t>Hast du etwas vermisst?</a:t>
                      </a:r>
                    </a:p>
                  </a:txBody>
                  <a:tcPr/>
                </a:tc>
                <a:extLst>
                  <a:ext uri="{0D108BD9-81ED-4DB2-BD59-A6C34878D82A}">
                    <a16:rowId xmlns:a16="http://schemas.microsoft.com/office/drawing/2014/main" val="10000"/>
                  </a:ext>
                </a:extLst>
              </a:tr>
              <a:tr h="370840">
                <a:tc>
                  <a:txBody>
                    <a:bodyPr/>
                    <a:lstStyle/>
                    <a:p>
                      <a:r>
                        <a:rPr lang="en-US" sz="1600" dirty="0"/>
                        <a:t>nein </a:t>
                      </a:r>
                    </a:p>
                  </a:txBody>
                  <a:tcPr/>
                </a:tc>
                <a:extLst>
                  <a:ext uri="{0D108BD9-81ED-4DB2-BD59-A6C34878D82A}">
                    <a16:rowId xmlns:a16="http://schemas.microsoft.com/office/drawing/2014/main" val="10001"/>
                  </a:ext>
                </a:extLst>
              </a:tr>
              <a:tr h="370840">
                <a:tc>
                  <a:txBody>
                    <a:bodyPr/>
                    <a:lstStyle/>
                    <a:p>
                      <a:r>
                        <a:rPr lang="en-US" sz="1600" dirty="0"/>
                        <a:t>Ne</a:t>
                      </a:r>
                    </a:p>
                  </a:txBody>
                  <a:tcPr/>
                </a:tc>
                <a:extLst>
                  <a:ext uri="{0D108BD9-81ED-4DB2-BD59-A6C34878D82A}">
                    <a16:rowId xmlns:a16="http://schemas.microsoft.com/office/drawing/2014/main" val="10002"/>
                  </a:ext>
                </a:extLst>
              </a:tr>
              <a:tr h="370840">
                <a:tc>
                  <a:txBody>
                    <a:bodyPr/>
                    <a:lstStyle/>
                    <a:p>
                      <a:r>
                        <a:rPr lang="en-US" sz="1600" dirty="0"/>
                        <a:t>Nein </a:t>
                      </a:r>
                    </a:p>
                  </a:txBody>
                  <a:tcPr/>
                </a:tc>
                <a:extLst>
                  <a:ext uri="{0D108BD9-81ED-4DB2-BD59-A6C34878D82A}">
                    <a16:rowId xmlns:a16="http://schemas.microsoft.com/office/drawing/2014/main" val="10003"/>
                  </a:ext>
                </a:extLst>
              </a:tr>
              <a:tr h="370840">
                <a:tc>
                  <a:txBody>
                    <a:bodyPr/>
                    <a:lstStyle/>
                    <a:p>
                      <a:r>
                        <a:rPr lang="en-US" sz="1600" dirty="0"/>
                        <a:t>Nein</a:t>
                      </a:r>
                    </a:p>
                  </a:txBody>
                  <a:tcPr/>
                </a:tc>
                <a:extLst>
                  <a:ext uri="{0D108BD9-81ED-4DB2-BD59-A6C34878D82A}">
                    <a16:rowId xmlns:a16="http://schemas.microsoft.com/office/drawing/2014/main" val="10004"/>
                  </a:ext>
                </a:extLst>
              </a:tr>
              <a:tr h="370840">
                <a:tc>
                  <a:txBody>
                    <a:bodyPr/>
                    <a:lstStyle/>
                    <a:p>
                      <a:r>
                        <a:rPr lang="en-US" sz="1600" dirty="0" err="1"/>
                        <a:t>Handwerkliche</a:t>
                      </a:r>
                      <a:r>
                        <a:rPr lang="en-US" sz="1600" dirty="0"/>
                        <a:t> </a:t>
                      </a:r>
                      <a:r>
                        <a:rPr lang="en-US" sz="1600" dirty="0" err="1"/>
                        <a:t>Berufe</a:t>
                      </a:r>
                      <a:r>
                        <a:rPr lang="en-US" sz="1600" dirty="0"/>
                        <a:t> wie z.b. Land und </a:t>
                      </a:r>
                      <a:r>
                        <a:rPr lang="en-US" sz="1600" dirty="0" err="1"/>
                        <a:t>Baumaschinenmechatroniker</a:t>
                      </a:r>
                      <a:endParaRPr lang="en-US" sz="1600" dirty="0"/>
                    </a:p>
                  </a:txBody>
                  <a:tcPr/>
                </a:tc>
                <a:extLst>
                  <a:ext uri="{0D108BD9-81ED-4DB2-BD59-A6C34878D82A}">
                    <a16:rowId xmlns:a16="http://schemas.microsoft.com/office/drawing/2014/main" val="10005"/>
                  </a:ext>
                </a:extLst>
              </a:tr>
              <a:tr h="370840">
                <a:tc>
                  <a:txBody>
                    <a:bodyPr/>
                    <a:lstStyle/>
                    <a:p>
                      <a:r>
                        <a:rPr lang="en-US" sz="1600" dirty="0"/>
                        <a:t>Nein</a:t>
                      </a:r>
                    </a:p>
                  </a:txBody>
                  <a:tcPr/>
                </a:tc>
                <a:extLst>
                  <a:ext uri="{0D108BD9-81ED-4DB2-BD59-A6C34878D82A}">
                    <a16:rowId xmlns:a16="http://schemas.microsoft.com/office/drawing/2014/main" val="10006"/>
                  </a:ext>
                </a:extLst>
              </a:tr>
              <a:tr h="370840">
                <a:tc>
                  <a:txBody>
                    <a:bodyPr/>
                    <a:lstStyle/>
                    <a:p>
                      <a:r>
                        <a:rPr lang="en-US" sz="1600" dirty="0"/>
                        <a:t>Nein </a:t>
                      </a:r>
                    </a:p>
                  </a:txBody>
                  <a:tcPr/>
                </a:tc>
                <a:extLst>
                  <a:ext uri="{0D108BD9-81ED-4DB2-BD59-A6C34878D82A}">
                    <a16:rowId xmlns:a16="http://schemas.microsoft.com/office/drawing/2014/main" val="10007"/>
                  </a:ext>
                </a:extLst>
              </a:tr>
              <a:tr h="370840">
                <a:tc>
                  <a:txBody>
                    <a:bodyPr/>
                    <a:lstStyle/>
                    <a:p>
                      <a:r>
                        <a:rPr lang="en-US" sz="1600" dirty="0"/>
                        <a:t>Nein</a:t>
                      </a:r>
                    </a:p>
                  </a:txBody>
                  <a:tcPr/>
                </a:tc>
                <a:extLst>
                  <a:ext uri="{0D108BD9-81ED-4DB2-BD59-A6C34878D82A}">
                    <a16:rowId xmlns:a16="http://schemas.microsoft.com/office/drawing/2014/main" val="10008"/>
                  </a:ext>
                </a:extLst>
              </a:tr>
              <a:tr h="370840">
                <a:tc>
                  <a:txBody>
                    <a:bodyPr/>
                    <a:lstStyle/>
                    <a:p>
                      <a:r>
                        <a:rPr lang="en-US" sz="1600" dirty="0"/>
                        <a:t>Nein </a:t>
                      </a:r>
                    </a:p>
                  </a:txBody>
                  <a:tcPr/>
                </a:tc>
                <a:extLst>
                  <a:ext uri="{0D108BD9-81ED-4DB2-BD59-A6C34878D82A}">
                    <a16:rowId xmlns:a16="http://schemas.microsoft.com/office/drawing/2014/main" val="10009"/>
                  </a:ext>
                </a:extLst>
              </a:tr>
              <a:tr h="370840">
                <a:tc>
                  <a:txBody>
                    <a:bodyPr/>
                    <a:lstStyle/>
                    <a:p>
                      <a:r>
                        <a:rPr lang="en-US" sz="1600" dirty="0"/>
                        <a:t>Nein</a:t>
                      </a:r>
                    </a:p>
                  </a:txBody>
                  <a:tcPr/>
                </a:tc>
                <a:extLst>
                  <a:ext uri="{0D108BD9-81ED-4DB2-BD59-A6C34878D82A}">
                    <a16:rowId xmlns:a16="http://schemas.microsoft.com/office/drawing/2014/main" val="10010"/>
                  </a:ext>
                </a:extLst>
              </a:tr>
              <a:tr h="370840">
                <a:tc>
                  <a:txBody>
                    <a:bodyPr/>
                    <a:lstStyle/>
                    <a:p>
                      <a:r>
                        <a:rPr lang="en-US" sz="1600" dirty="0"/>
                        <a:t>Ne</a:t>
                      </a:r>
                    </a:p>
                  </a:txBody>
                  <a:tcPr/>
                </a:tc>
                <a:extLst>
                  <a:ext uri="{0D108BD9-81ED-4DB2-BD59-A6C34878D82A}">
                    <a16:rowId xmlns:a16="http://schemas.microsoft.com/office/drawing/2014/main" val="10011"/>
                  </a:ext>
                </a:extLst>
              </a:tr>
            </a:tbl>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2200" dirty="0"/>
              <a:t>Q14 - Hast du etwas vermisst?</a:t>
            </a:r>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445008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a:t>Hast du etwas vermisst?</a:t>
                      </a:r>
                    </a:p>
                  </a:txBody>
                  <a:tcPr/>
                </a:tc>
                <a:extLst>
                  <a:ext uri="{0D108BD9-81ED-4DB2-BD59-A6C34878D82A}">
                    <a16:rowId xmlns:a16="http://schemas.microsoft.com/office/drawing/2014/main" val="10000"/>
                  </a:ext>
                </a:extLst>
              </a:tr>
              <a:tr h="370840">
                <a:tc>
                  <a:txBody>
                    <a:bodyPr/>
                    <a:lstStyle/>
                    <a:p>
                      <a:r>
                        <a:rPr lang="en-US" sz="1600" dirty="0"/>
                        <a:t>War nicht da</a:t>
                      </a:r>
                    </a:p>
                  </a:txBody>
                  <a:tcPr/>
                </a:tc>
                <a:extLst>
                  <a:ext uri="{0D108BD9-81ED-4DB2-BD59-A6C34878D82A}">
                    <a16:rowId xmlns:a16="http://schemas.microsoft.com/office/drawing/2014/main" val="10001"/>
                  </a:ext>
                </a:extLst>
              </a:tr>
              <a:tr h="370840">
                <a:tc>
                  <a:txBody>
                    <a:bodyPr/>
                    <a:lstStyle/>
                    <a:p>
                      <a:r>
                        <a:rPr lang="en-US" sz="1600" dirty="0"/>
                        <a:t>nein</a:t>
                      </a:r>
                    </a:p>
                  </a:txBody>
                  <a:tcPr/>
                </a:tc>
                <a:extLst>
                  <a:ext uri="{0D108BD9-81ED-4DB2-BD59-A6C34878D82A}">
                    <a16:rowId xmlns:a16="http://schemas.microsoft.com/office/drawing/2014/main" val="10002"/>
                  </a:ext>
                </a:extLst>
              </a:tr>
              <a:tr h="370840">
                <a:tc>
                  <a:txBody>
                    <a:bodyPr/>
                    <a:lstStyle/>
                    <a:p>
                      <a:r>
                        <a:rPr lang="en-US" sz="1600" dirty="0"/>
                        <a:t>Nix</a:t>
                      </a:r>
                    </a:p>
                  </a:txBody>
                  <a:tcPr/>
                </a:tc>
                <a:extLst>
                  <a:ext uri="{0D108BD9-81ED-4DB2-BD59-A6C34878D82A}">
                    <a16:rowId xmlns:a16="http://schemas.microsoft.com/office/drawing/2014/main" val="10003"/>
                  </a:ext>
                </a:extLst>
              </a:tr>
              <a:tr h="370840">
                <a:tc>
                  <a:txBody>
                    <a:bodyPr/>
                    <a:lstStyle/>
                    <a:p>
                      <a:r>
                        <a:rPr lang="en-US" sz="1600" dirty="0"/>
                        <a:t>Nein</a:t>
                      </a:r>
                    </a:p>
                  </a:txBody>
                  <a:tcPr/>
                </a:tc>
                <a:extLst>
                  <a:ext uri="{0D108BD9-81ED-4DB2-BD59-A6C34878D82A}">
                    <a16:rowId xmlns:a16="http://schemas.microsoft.com/office/drawing/2014/main" val="10004"/>
                  </a:ext>
                </a:extLst>
              </a:tr>
              <a:tr h="370840">
                <a:tc>
                  <a:txBody>
                    <a:bodyPr/>
                    <a:lstStyle/>
                    <a:p>
                      <a:r>
                        <a:rPr lang="en-US" sz="1600" dirty="0"/>
                        <a:t>Mehr It</a:t>
                      </a:r>
                    </a:p>
                  </a:txBody>
                  <a:tcPr/>
                </a:tc>
                <a:extLst>
                  <a:ext uri="{0D108BD9-81ED-4DB2-BD59-A6C34878D82A}">
                    <a16:rowId xmlns:a16="http://schemas.microsoft.com/office/drawing/2014/main" val="10005"/>
                  </a:ext>
                </a:extLst>
              </a:tr>
              <a:tr h="370840">
                <a:tc>
                  <a:txBody>
                    <a:bodyPr/>
                    <a:lstStyle/>
                    <a:p>
                      <a:r>
                        <a:rPr lang="en-US" sz="1600" dirty="0"/>
                        <a:t>Nein</a:t>
                      </a:r>
                    </a:p>
                  </a:txBody>
                  <a:tcPr/>
                </a:tc>
                <a:extLst>
                  <a:ext uri="{0D108BD9-81ED-4DB2-BD59-A6C34878D82A}">
                    <a16:rowId xmlns:a16="http://schemas.microsoft.com/office/drawing/2014/main" val="10006"/>
                  </a:ext>
                </a:extLst>
              </a:tr>
              <a:tr h="370840">
                <a:tc>
                  <a:txBody>
                    <a:bodyPr/>
                    <a:lstStyle/>
                    <a:p>
                      <a:r>
                        <a:rPr lang="en-US" sz="1600" dirty="0"/>
                        <a:t>Nein </a:t>
                      </a:r>
                    </a:p>
                  </a:txBody>
                  <a:tcPr/>
                </a:tc>
                <a:extLst>
                  <a:ext uri="{0D108BD9-81ED-4DB2-BD59-A6C34878D82A}">
                    <a16:rowId xmlns:a16="http://schemas.microsoft.com/office/drawing/2014/main" val="10007"/>
                  </a:ext>
                </a:extLst>
              </a:tr>
              <a:tr h="370840">
                <a:tc>
                  <a:txBody>
                    <a:bodyPr/>
                    <a:lstStyle/>
                    <a:p>
                      <a:r>
                        <a:rPr lang="en-US" sz="1600" dirty="0"/>
                        <a:t>Die nette Leute </a:t>
                      </a:r>
                    </a:p>
                  </a:txBody>
                  <a:tcPr/>
                </a:tc>
                <a:extLst>
                  <a:ext uri="{0D108BD9-81ED-4DB2-BD59-A6C34878D82A}">
                    <a16:rowId xmlns:a16="http://schemas.microsoft.com/office/drawing/2014/main" val="10008"/>
                  </a:ext>
                </a:extLst>
              </a:tr>
              <a:tr h="370840">
                <a:tc>
                  <a:txBody>
                    <a:bodyPr/>
                    <a:lstStyle/>
                    <a:p>
                      <a:r>
                        <a:rPr lang="en-US" sz="1600" dirty="0"/>
                        <a:t>Nein </a:t>
                      </a:r>
                    </a:p>
                  </a:txBody>
                  <a:tcPr/>
                </a:tc>
                <a:extLst>
                  <a:ext uri="{0D108BD9-81ED-4DB2-BD59-A6C34878D82A}">
                    <a16:rowId xmlns:a16="http://schemas.microsoft.com/office/drawing/2014/main" val="10009"/>
                  </a:ext>
                </a:extLst>
              </a:tr>
              <a:tr h="370840">
                <a:tc>
                  <a:txBody>
                    <a:bodyPr/>
                    <a:lstStyle/>
                    <a:p>
                      <a:r>
                        <a:rPr lang="en-US" sz="1600" dirty="0"/>
                        <a:t>nein</a:t>
                      </a:r>
                    </a:p>
                  </a:txBody>
                  <a:tcPr/>
                </a:tc>
                <a:extLst>
                  <a:ext uri="{0D108BD9-81ED-4DB2-BD59-A6C34878D82A}">
                    <a16:rowId xmlns:a16="http://schemas.microsoft.com/office/drawing/2014/main" val="10010"/>
                  </a:ext>
                </a:extLst>
              </a:tr>
              <a:tr h="370840">
                <a:tc>
                  <a:txBody>
                    <a:bodyPr/>
                    <a:lstStyle/>
                    <a:p>
                      <a:r>
                        <a:rPr lang="en-US" sz="1600" dirty="0"/>
                        <a:t>Getränkeautomat</a:t>
                      </a:r>
                    </a:p>
                  </a:txBody>
                  <a:tcPr/>
                </a:tc>
                <a:extLst>
                  <a:ext uri="{0D108BD9-81ED-4DB2-BD59-A6C34878D82A}">
                    <a16:rowId xmlns:a16="http://schemas.microsoft.com/office/drawing/2014/main" val="10011"/>
                  </a:ext>
                </a:extLst>
              </a:tr>
            </a:tbl>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2200" dirty="0"/>
              <a:t>Q14 - Hast du etwas vermisst?</a:t>
            </a:r>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333756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a:t>Hast du etwas vermisst?</a:t>
                      </a:r>
                    </a:p>
                  </a:txBody>
                  <a:tcPr/>
                </a:tc>
                <a:extLst>
                  <a:ext uri="{0D108BD9-81ED-4DB2-BD59-A6C34878D82A}">
                    <a16:rowId xmlns:a16="http://schemas.microsoft.com/office/drawing/2014/main" val="10000"/>
                  </a:ext>
                </a:extLst>
              </a:tr>
              <a:tr h="370840">
                <a:tc>
                  <a:txBody>
                    <a:bodyPr/>
                    <a:lstStyle/>
                    <a:p>
                      <a:r>
                        <a:rPr lang="en-US" sz="1600" dirty="0"/>
                        <a:t>Nein</a:t>
                      </a:r>
                    </a:p>
                  </a:txBody>
                  <a:tcPr/>
                </a:tc>
                <a:extLst>
                  <a:ext uri="{0D108BD9-81ED-4DB2-BD59-A6C34878D82A}">
                    <a16:rowId xmlns:a16="http://schemas.microsoft.com/office/drawing/2014/main" val="10001"/>
                  </a:ext>
                </a:extLst>
              </a:tr>
              <a:tr h="370840">
                <a:tc>
                  <a:txBody>
                    <a:bodyPr/>
                    <a:lstStyle/>
                    <a:p>
                      <a:r>
                        <a:rPr lang="en-US" sz="1600" dirty="0"/>
                        <a:t>Nix </a:t>
                      </a:r>
                    </a:p>
                  </a:txBody>
                  <a:tcPr/>
                </a:tc>
                <a:extLst>
                  <a:ext uri="{0D108BD9-81ED-4DB2-BD59-A6C34878D82A}">
                    <a16:rowId xmlns:a16="http://schemas.microsoft.com/office/drawing/2014/main" val="10002"/>
                  </a:ext>
                </a:extLst>
              </a:tr>
              <a:tr h="370840">
                <a:tc>
                  <a:txBody>
                    <a:bodyPr/>
                    <a:lstStyle/>
                    <a:p>
                      <a:r>
                        <a:rPr lang="en-US" sz="1600" dirty="0"/>
                        <a:t>Nein. Es war alles dabei </a:t>
                      </a:r>
                    </a:p>
                  </a:txBody>
                  <a:tcPr/>
                </a:tc>
                <a:extLst>
                  <a:ext uri="{0D108BD9-81ED-4DB2-BD59-A6C34878D82A}">
                    <a16:rowId xmlns:a16="http://schemas.microsoft.com/office/drawing/2014/main" val="10003"/>
                  </a:ext>
                </a:extLst>
              </a:tr>
              <a:tr h="370840">
                <a:tc>
                  <a:txBody>
                    <a:bodyPr/>
                    <a:lstStyle/>
                    <a:p>
                      <a:r>
                        <a:rPr lang="en-US" sz="1600" dirty="0"/>
                        <a:t>Nein </a:t>
                      </a:r>
                    </a:p>
                  </a:txBody>
                  <a:tcPr/>
                </a:tc>
                <a:extLst>
                  <a:ext uri="{0D108BD9-81ED-4DB2-BD59-A6C34878D82A}">
                    <a16:rowId xmlns:a16="http://schemas.microsoft.com/office/drawing/2014/main" val="10004"/>
                  </a:ext>
                </a:extLst>
              </a:tr>
              <a:tr h="370840">
                <a:tc>
                  <a:txBody>
                    <a:bodyPr/>
                    <a:lstStyle/>
                    <a:p>
                      <a:r>
                        <a:rPr lang="en-US" sz="1600" dirty="0"/>
                        <a:t>Ja die tollen Geschenke zum mit nehmen</a:t>
                      </a:r>
                    </a:p>
                  </a:txBody>
                  <a:tcPr/>
                </a:tc>
                <a:extLst>
                  <a:ext uri="{0D108BD9-81ED-4DB2-BD59-A6C34878D82A}">
                    <a16:rowId xmlns:a16="http://schemas.microsoft.com/office/drawing/2014/main" val="10005"/>
                  </a:ext>
                </a:extLst>
              </a:tr>
              <a:tr h="370840">
                <a:tc>
                  <a:txBody>
                    <a:bodyPr/>
                    <a:lstStyle/>
                    <a:p>
                      <a:r>
                        <a:rPr lang="en-US" sz="1600" dirty="0"/>
                        <a:t>Nein eigentlich nicht </a:t>
                      </a:r>
                    </a:p>
                  </a:txBody>
                  <a:tcPr/>
                </a:tc>
                <a:extLst>
                  <a:ext uri="{0D108BD9-81ED-4DB2-BD59-A6C34878D82A}">
                    <a16:rowId xmlns:a16="http://schemas.microsoft.com/office/drawing/2014/main" val="10006"/>
                  </a:ext>
                </a:extLst>
              </a:tr>
              <a:tr h="370840">
                <a:tc>
                  <a:txBody>
                    <a:bodyPr/>
                    <a:lstStyle/>
                    <a:p>
                      <a:r>
                        <a:rPr lang="en-US" sz="1600" dirty="0"/>
                        <a:t>Nein</a:t>
                      </a:r>
                    </a:p>
                  </a:txBody>
                  <a:tcPr/>
                </a:tc>
                <a:extLst>
                  <a:ext uri="{0D108BD9-81ED-4DB2-BD59-A6C34878D82A}">
                    <a16:rowId xmlns:a16="http://schemas.microsoft.com/office/drawing/2014/main" val="10007"/>
                  </a:ext>
                </a:extLst>
              </a:tr>
              <a:tr h="370840">
                <a:tc>
                  <a:txBody>
                    <a:bodyPr/>
                    <a:lstStyle/>
                    <a:p>
                      <a:r>
                        <a:rPr lang="en-US" sz="1600" dirty="0"/>
                        <a:t>nein </a:t>
                      </a:r>
                    </a:p>
                  </a:txBody>
                  <a:tcPr/>
                </a:tc>
                <a:extLst>
                  <a:ext uri="{0D108BD9-81ED-4DB2-BD59-A6C34878D82A}">
                    <a16:rowId xmlns:a16="http://schemas.microsoft.com/office/drawing/2014/main" val="10008"/>
                  </a:ext>
                </a:extLst>
              </a:tr>
            </a:tbl>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2200" dirty="0"/>
              <a:t>Q15 - Was hat dir besonders gut gefallen?</a:t>
            </a:r>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436880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a:t>Was hat dir besonders gut gefallen?</a:t>
                      </a:r>
                    </a:p>
                  </a:txBody>
                  <a:tcPr/>
                </a:tc>
                <a:extLst>
                  <a:ext uri="{0D108BD9-81ED-4DB2-BD59-A6C34878D82A}">
                    <a16:rowId xmlns:a16="http://schemas.microsoft.com/office/drawing/2014/main" val="10000"/>
                  </a:ext>
                </a:extLst>
              </a:tr>
              <a:tr h="370840">
                <a:tc>
                  <a:txBody>
                    <a:bodyPr/>
                    <a:lstStyle/>
                    <a:p>
                      <a:r>
                        <a:rPr lang="en-US" sz="1600" dirty="0"/>
                        <a:t>Das Interesse der Firmen an mir</a:t>
                      </a:r>
                    </a:p>
                  </a:txBody>
                  <a:tcPr/>
                </a:tc>
                <a:extLst>
                  <a:ext uri="{0D108BD9-81ED-4DB2-BD59-A6C34878D82A}">
                    <a16:rowId xmlns:a16="http://schemas.microsoft.com/office/drawing/2014/main" val="10001"/>
                  </a:ext>
                </a:extLst>
              </a:tr>
              <a:tr h="370840">
                <a:tc>
                  <a:txBody>
                    <a:bodyPr/>
                    <a:lstStyle/>
                    <a:p>
                      <a:r>
                        <a:rPr lang="en-US" sz="1600" dirty="0"/>
                        <a:t>Nichts</a:t>
                      </a:r>
                    </a:p>
                  </a:txBody>
                  <a:tcPr/>
                </a:tc>
                <a:extLst>
                  <a:ext uri="{0D108BD9-81ED-4DB2-BD59-A6C34878D82A}">
                    <a16:rowId xmlns:a16="http://schemas.microsoft.com/office/drawing/2014/main" val="10002"/>
                  </a:ext>
                </a:extLst>
              </a:tr>
              <a:tr h="370840">
                <a:tc>
                  <a:txBody>
                    <a:bodyPr/>
                    <a:lstStyle/>
                    <a:p>
                      <a:r>
                        <a:rPr lang="en-US" sz="1600" dirty="0"/>
                        <a:t>Das sowas angeboten wird und es auch gut erklärt wird plus dass man auch gleich für ein Praktikum schauen kann</a:t>
                      </a:r>
                    </a:p>
                  </a:txBody>
                  <a:tcPr/>
                </a:tc>
                <a:extLst>
                  <a:ext uri="{0D108BD9-81ED-4DB2-BD59-A6C34878D82A}">
                    <a16:rowId xmlns:a16="http://schemas.microsoft.com/office/drawing/2014/main" val="10003"/>
                  </a:ext>
                </a:extLst>
              </a:tr>
              <a:tr h="370840">
                <a:tc>
                  <a:txBody>
                    <a:bodyPr/>
                    <a:lstStyle/>
                    <a:p>
                      <a:r>
                        <a:rPr lang="en-US" sz="1600" dirty="0"/>
                        <a:t>ja</a:t>
                      </a:r>
                    </a:p>
                  </a:txBody>
                  <a:tcPr/>
                </a:tc>
                <a:extLst>
                  <a:ext uri="{0D108BD9-81ED-4DB2-BD59-A6C34878D82A}">
                    <a16:rowId xmlns:a16="http://schemas.microsoft.com/office/drawing/2014/main" val="10004"/>
                  </a:ext>
                </a:extLst>
              </a:tr>
              <a:tr h="370840">
                <a:tc>
                  <a:txBody>
                    <a:bodyPr/>
                    <a:lstStyle/>
                    <a:p>
                      <a:r>
                        <a:rPr lang="en-US" sz="1600" dirty="0"/>
                        <a:t>Es gab coole sachen zum mitnehmen</a:t>
                      </a:r>
                    </a:p>
                  </a:txBody>
                  <a:tcPr/>
                </a:tc>
                <a:extLst>
                  <a:ext uri="{0D108BD9-81ED-4DB2-BD59-A6C34878D82A}">
                    <a16:rowId xmlns:a16="http://schemas.microsoft.com/office/drawing/2014/main" val="10005"/>
                  </a:ext>
                </a:extLst>
              </a:tr>
              <a:tr h="370840">
                <a:tc>
                  <a:txBody>
                    <a:bodyPr/>
                    <a:lstStyle/>
                    <a:p>
                      <a:r>
                        <a:rPr lang="en-US" sz="1600" dirty="0"/>
                        <a:t>das mann auch ohne termin gespräche führen konnte und serviel informationen zu dem beruf bekamm ich fand dass das sehr geholfen hatte es haben viele mir gesagt das sie ihren beruf gefunden haben ich viende es auch gut das mann direkt ein vorteil auf eine ausbildung hat</a:t>
                      </a:r>
                    </a:p>
                  </a:txBody>
                  <a:tcPr/>
                </a:tc>
                <a:extLst>
                  <a:ext uri="{0D108BD9-81ED-4DB2-BD59-A6C34878D82A}">
                    <a16:rowId xmlns:a16="http://schemas.microsoft.com/office/drawing/2014/main" val="10006"/>
                  </a:ext>
                </a:extLst>
              </a:tr>
              <a:tr h="370840">
                <a:tc>
                  <a:txBody>
                    <a:bodyPr/>
                    <a:lstStyle/>
                    <a:p>
                      <a:r>
                        <a:rPr lang="en-US" sz="1600" dirty="0"/>
                        <a:t>Nix</a:t>
                      </a:r>
                    </a:p>
                  </a:txBody>
                  <a:tcPr/>
                </a:tc>
                <a:extLst>
                  <a:ext uri="{0D108BD9-81ED-4DB2-BD59-A6C34878D82A}">
                    <a16:rowId xmlns:a16="http://schemas.microsoft.com/office/drawing/2014/main" val="10007"/>
                  </a:ext>
                </a:extLst>
              </a:tr>
              <a:tr h="370840">
                <a:tc>
                  <a:txBody>
                    <a:bodyPr/>
                    <a:lstStyle/>
                    <a:p>
                      <a:r>
                        <a:rPr lang="en-US" sz="1600" dirty="0"/>
                        <a:t>aldi stand</a:t>
                      </a:r>
                    </a:p>
                  </a:txBody>
                  <a:tcPr/>
                </a:tc>
                <a:extLst>
                  <a:ext uri="{0D108BD9-81ED-4DB2-BD59-A6C34878D82A}">
                    <a16:rowId xmlns:a16="http://schemas.microsoft.com/office/drawing/2014/main" val="10008"/>
                  </a:ext>
                </a:extLst>
              </a:tr>
              <a:tr h="370840">
                <a:tc>
                  <a:txBody>
                    <a:bodyPr/>
                    <a:lstStyle/>
                    <a:p>
                      <a:r>
                        <a:rPr lang="en-US" sz="1600" dirty="0"/>
                        <a:t>Es gab coole sachen zum mitnehmen </a:t>
                      </a:r>
                    </a:p>
                  </a:txBody>
                  <a:tcPr/>
                </a:tc>
                <a:extLst>
                  <a:ext uri="{0D108BD9-81ED-4DB2-BD59-A6C34878D82A}">
                    <a16:rowId xmlns:a16="http://schemas.microsoft.com/office/drawing/2014/main" val="10009"/>
                  </a:ext>
                </a:extLst>
              </a:tr>
            </a:tbl>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2200" dirty="0"/>
              <a:t>Q15 - Was hat dir besonders gut gefallen?</a:t>
            </a:r>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445008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a:t>Was hat dir besonders gut gefallen?</a:t>
                      </a:r>
                    </a:p>
                  </a:txBody>
                  <a:tcPr/>
                </a:tc>
                <a:extLst>
                  <a:ext uri="{0D108BD9-81ED-4DB2-BD59-A6C34878D82A}">
                    <a16:rowId xmlns:a16="http://schemas.microsoft.com/office/drawing/2014/main" val="10000"/>
                  </a:ext>
                </a:extLst>
              </a:tr>
              <a:tr h="370840">
                <a:tc>
                  <a:txBody>
                    <a:bodyPr/>
                    <a:lstStyle/>
                    <a:p>
                      <a:r>
                        <a:rPr lang="en-US" sz="1600" dirty="0"/>
                        <a:t>die gratis sachen</a:t>
                      </a:r>
                    </a:p>
                  </a:txBody>
                  <a:tcPr/>
                </a:tc>
                <a:extLst>
                  <a:ext uri="{0D108BD9-81ED-4DB2-BD59-A6C34878D82A}">
                    <a16:rowId xmlns:a16="http://schemas.microsoft.com/office/drawing/2014/main" val="10001"/>
                  </a:ext>
                </a:extLst>
              </a:tr>
              <a:tr h="370840">
                <a:tc>
                  <a:txBody>
                    <a:bodyPr/>
                    <a:lstStyle/>
                    <a:p>
                      <a:r>
                        <a:rPr lang="en-US" sz="1600" dirty="0"/>
                        <a:t>ja Atrotech</a:t>
                      </a:r>
                    </a:p>
                  </a:txBody>
                  <a:tcPr/>
                </a:tc>
                <a:extLst>
                  <a:ext uri="{0D108BD9-81ED-4DB2-BD59-A6C34878D82A}">
                    <a16:rowId xmlns:a16="http://schemas.microsoft.com/office/drawing/2014/main" val="10002"/>
                  </a:ext>
                </a:extLst>
              </a:tr>
              <a:tr h="370840">
                <a:tc>
                  <a:txBody>
                    <a:bodyPr/>
                    <a:lstStyle/>
                    <a:p>
                      <a:r>
                        <a:rPr lang="en-US" sz="1600" dirty="0"/>
                        <a:t>aldi stand war das beste dort</a:t>
                      </a:r>
                    </a:p>
                  </a:txBody>
                  <a:tcPr/>
                </a:tc>
                <a:extLst>
                  <a:ext uri="{0D108BD9-81ED-4DB2-BD59-A6C34878D82A}">
                    <a16:rowId xmlns:a16="http://schemas.microsoft.com/office/drawing/2014/main" val="10003"/>
                  </a:ext>
                </a:extLst>
              </a:tr>
              <a:tr h="370840">
                <a:tc>
                  <a:txBody>
                    <a:bodyPr/>
                    <a:lstStyle/>
                    <a:p>
                      <a:r>
                        <a:rPr lang="en-US" sz="1600" dirty="0"/>
                        <a:t>Der Ansprechpartner von weyermann </a:t>
                      </a:r>
                    </a:p>
                  </a:txBody>
                  <a:tcPr/>
                </a:tc>
                <a:extLst>
                  <a:ext uri="{0D108BD9-81ED-4DB2-BD59-A6C34878D82A}">
                    <a16:rowId xmlns:a16="http://schemas.microsoft.com/office/drawing/2014/main" val="10004"/>
                  </a:ext>
                </a:extLst>
              </a:tr>
              <a:tr h="370840">
                <a:tc>
                  <a:txBody>
                    <a:bodyPr/>
                    <a:lstStyle/>
                    <a:p>
                      <a:r>
                        <a:rPr lang="en-US" sz="1600" dirty="0"/>
                        <a:t>Freundliche Ansprechpartnern und viele Praktika/Ausbildung möglichkeiten </a:t>
                      </a:r>
                    </a:p>
                  </a:txBody>
                  <a:tcPr/>
                </a:tc>
                <a:extLst>
                  <a:ext uri="{0D108BD9-81ED-4DB2-BD59-A6C34878D82A}">
                    <a16:rowId xmlns:a16="http://schemas.microsoft.com/office/drawing/2014/main" val="10005"/>
                  </a:ext>
                </a:extLst>
              </a:tr>
              <a:tr h="370840">
                <a:tc>
                  <a:txBody>
                    <a:bodyPr/>
                    <a:lstStyle/>
                    <a:p>
                      <a:r>
                        <a:rPr lang="en-US" sz="1600" dirty="0"/>
                        <a:t>Das es Souvenirs gab</a:t>
                      </a:r>
                    </a:p>
                  </a:txBody>
                  <a:tcPr/>
                </a:tc>
                <a:extLst>
                  <a:ext uri="{0D108BD9-81ED-4DB2-BD59-A6C34878D82A}">
                    <a16:rowId xmlns:a16="http://schemas.microsoft.com/office/drawing/2014/main" val="10006"/>
                  </a:ext>
                </a:extLst>
              </a:tr>
              <a:tr h="370840">
                <a:tc>
                  <a:txBody>
                    <a:bodyPr/>
                    <a:lstStyle/>
                    <a:p>
                      <a:r>
                        <a:rPr lang="en-US" sz="1600" dirty="0"/>
                        <a:t>Die geschenke</a:t>
                      </a:r>
                    </a:p>
                  </a:txBody>
                  <a:tcPr/>
                </a:tc>
                <a:extLst>
                  <a:ext uri="{0D108BD9-81ED-4DB2-BD59-A6C34878D82A}">
                    <a16:rowId xmlns:a16="http://schemas.microsoft.com/office/drawing/2014/main" val="10007"/>
                  </a:ext>
                </a:extLst>
              </a:tr>
              <a:tr h="370840">
                <a:tc>
                  <a:txBody>
                    <a:bodyPr/>
                    <a:lstStyle/>
                    <a:p>
                      <a:r>
                        <a:rPr lang="en-US" sz="1600" dirty="0"/>
                        <a:t>Nichts </a:t>
                      </a:r>
                    </a:p>
                  </a:txBody>
                  <a:tcPr/>
                </a:tc>
                <a:extLst>
                  <a:ext uri="{0D108BD9-81ED-4DB2-BD59-A6C34878D82A}">
                    <a16:rowId xmlns:a16="http://schemas.microsoft.com/office/drawing/2014/main" val="10008"/>
                  </a:ext>
                </a:extLst>
              </a:tr>
              <a:tr h="370840">
                <a:tc>
                  <a:txBody>
                    <a:bodyPr/>
                    <a:lstStyle/>
                    <a:p>
                      <a:r>
                        <a:rPr lang="en-US" sz="1600" dirty="0"/>
                        <a:t>Alle Firmen waren besonders freundlich und hatten sehr viele Interesse an uns.</a:t>
                      </a:r>
                    </a:p>
                  </a:txBody>
                  <a:tcPr/>
                </a:tc>
                <a:extLst>
                  <a:ext uri="{0D108BD9-81ED-4DB2-BD59-A6C34878D82A}">
                    <a16:rowId xmlns:a16="http://schemas.microsoft.com/office/drawing/2014/main" val="10009"/>
                  </a:ext>
                </a:extLst>
              </a:tr>
              <a:tr h="370840">
                <a:tc>
                  <a:txBody>
                    <a:bodyPr/>
                    <a:lstStyle/>
                    <a:p>
                      <a:r>
                        <a:rPr lang="en-US" sz="1600" dirty="0"/>
                        <a:t>Das man überall gut informiert wurde bei allen ständen</a:t>
                      </a:r>
                    </a:p>
                  </a:txBody>
                  <a:tcPr/>
                </a:tc>
                <a:extLst>
                  <a:ext uri="{0D108BD9-81ED-4DB2-BD59-A6C34878D82A}">
                    <a16:rowId xmlns:a16="http://schemas.microsoft.com/office/drawing/2014/main" val="10010"/>
                  </a:ext>
                </a:extLst>
              </a:tr>
              <a:tr h="370840">
                <a:tc>
                  <a:txBody>
                    <a:bodyPr/>
                    <a:lstStyle/>
                    <a:p>
                      <a:r>
                        <a:rPr lang="en-US" sz="1600" dirty="0"/>
                        <a:t>alles war in ordnung</a:t>
                      </a:r>
                    </a:p>
                  </a:txBody>
                  <a:tcPr/>
                </a:tc>
                <a:extLst>
                  <a:ext uri="{0D108BD9-81ED-4DB2-BD59-A6C34878D82A}">
                    <a16:rowId xmlns:a16="http://schemas.microsoft.com/office/drawing/2014/main" val="10011"/>
                  </a:ext>
                </a:extLst>
              </a:tr>
            </a:tbl>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2200" dirty="0"/>
              <a:t>Q15 - Was hat dir besonders gut gefallen?</a:t>
            </a:r>
          </a:p>
        </p:txBody>
      </p:sp>
      <p:graphicFrame>
        <p:nvGraphicFramePr>
          <p:cNvPr id="6" name="Table 5"/>
          <p:cNvGraphicFramePr>
            <a:graphicFrameLocks noGrp="1"/>
          </p:cNvGraphicFramePr>
          <p:nvPr>
            <p:extLst>
              <p:ext uri="{D42A27DB-BD31-4B8C-83A1-F6EECF244321}">
                <p14:modId xmlns:p14="http://schemas.microsoft.com/office/powerpoint/2010/main" val="1401653352"/>
              </p:ext>
            </p:extLst>
          </p:nvPr>
        </p:nvGraphicFramePr>
        <p:xfrm>
          <a:off x="354000" y="1100000"/>
          <a:ext cx="8349264" cy="407924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a:t>Was hat dir besonders gut gefallen?</a:t>
                      </a:r>
                    </a:p>
                  </a:txBody>
                  <a:tcPr/>
                </a:tc>
                <a:extLst>
                  <a:ext uri="{0D108BD9-81ED-4DB2-BD59-A6C34878D82A}">
                    <a16:rowId xmlns:a16="http://schemas.microsoft.com/office/drawing/2014/main" val="10000"/>
                  </a:ext>
                </a:extLst>
              </a:tr>
              <a:tr h="370840">
                <a:tc>
                  <a:txBody>
                    <a:bodyPr/>
                    <a:lstStyle/>
                    <a:p>
                      <a:r>
                        <a:rPr lang="en-US" sz="1600" dirty="0"/>
                        <a:t>Das Vorstellungsgespräch bei der VR bank</a:t>
                      </a:r>
                    </a:p>
                  </a:txBody>
                  <a:tcPr/>
                </a:tc>
                <a:extLst>
                  <a:ext uri="{0D108BD9-81ED-4DB2-BD59-A6C34878D82A}">
                    <a16:rowId xmlns:a16="http://schemas.microsoft.com/office/drawing/2014/main" val="10001"/>
                  </a:ext>
                </a:extLst>
              </a:tr>
              <a:tr h="370840">
                <a:tc>
                  <a:txBody>
                    <a:bodyPr/>
                    <a:lstStyle/>
                    <a:p>
                      <a:r>
                        <a:rPr lang="en-US" sz="1600" dirty="0"/>
                        <a:t>atmosphäre</a:t>
                      </a:r>
                    </a:p>
                  </a:txBody>
                  <a:tcPr/>
                </a:tc>
                <a:extLst>
                  <a:ext uri="{0D108BD9-81ED-4DB2-BD59-A6C34878D82A}">
                    <a16:rowId xmlns:a16="http://schemas.microsoft.com/office/drawing/2014/main" val="10002"/>
                  </a:ext>
                </a:extLst>
              </a:tr>
              <a:tr h="370840">
                <a:tc>
                  <a:txBody>
                    <a:bodyPr/>
                    <a:lstStyle/>
                    <a:p>
                      <a:r>
                        <a:rPr lang="en-US" sz="1600" dirty="0"/>
                        <a:t>Alles</a:t>
                      </a:r>
                    </a:p>
                  </a:txBody>
                  <a:tcPr/>
                </a:tc>
                <a:extLst>
                  <a:ext uri="{0D108BD9-81ED-4DB2-BD59-A6C34878D82A}">
                    <a16:rowId xmlns:a16="http://schemas.microsoft.com/office/drawing/2014/main" val="10003"/>
                  </a:ext>
                </a:extLst>
              </a:tr>
              <a:tr h="370840">
                <a:tc>
                  <a:txBody>
                    <a:bodyPr/>
                    <a:lstStyle/>
                    <a:p>
                      <a:r>
                        <a:rPr lang="en-US" sz="1600" dirty="0"/>
                        <a:t>Dass die Teamleute nett waren und man sich gut mit ihnen verständigen konnten </a:t>
                      </a:r>
                    </a:p>
                  </a:txBody>
                  <a:tcPr/>
                </a:tc>
                <a:extLst>
                  <a:ext uri="{0D108BD9-81ED-4DB2-BD59-A6C34878D82A}">
                    <a16:rowId xmlns:a16="http://schemas.microsoft.com/office/drawing/2014/main" val="10004"/>
                  </a:ext>
                </a:extLst>
              </a:tr>
              <a:tr h="370840">
                <a:tc>
                  <a:txBody>
                    <a:bodyPr/>
                    <a:lstStyle/>
                    <a:p>
                      <a:r>
                        <a:rPr lang="en-US" sz="1600" dirty="0"/>
                        <a:t>Alles </a:t>
                      </a:r>
                    </a:p>
                  </a:txBody>
                  <a:tcPr/>
                </a:tc>
                <a:extLst>
                  <a:ext uri="{0D108BD9-81ED-4DB2-BD59-A6C34878D82A}">
                    <a16:rowId xmlns:a16="http://schemas.microsoft.com/office/drawing/2014/main" val="10005"/>
                  </a:ext>
                </a:extLst>
              </a:tr>
              <a:tr h="370840">
                <a:tc>
                  <a:txBody>
                    <a:bodyPr/>
                    <a:lstStyle/>
                    <a:p>
                      <a:r>
                        <a:rPr lang="en-US" sz="1600" dirty="0"/>
                        <a:t>Alles </a:t>
                      </a:r>
                    </a:p>
                  </a:txBody>
                  <a:tcPr/>
                </a:tc>
                <a:extLst>
                  <a:ext uri="{0D108BD9-81ED-4DB2-BD59-A6C34878D82A}">
                    <a16:rowId xmlns:a16="http://schemas.microsoft.com/office/drawing/2014/main" val="10007"/>
                  </a:ext>
                </a:extLst>
              </a:tr>
              <a:tr h="370840">
                <a:tc>
                  <a:txBody>
                    <a:bodyPr/>
                    <a:lstStyle/>
                    <a:p>
                      <a:r>
                        <a:rPr lang="en-US" sz="1600" dirty="0"/>
                        <a:t>Deichmann </a:t>
                      </a:r>
                    </a:p>
                  </a:txBody>
                  <a:tcPr/>
                </a:tc>
                <a:extLst>
                  <a:ext uri="{0D108BD9-81ED-4DB2-BD59-A6C34878D82A}">
                    <a16:rowId xmlns:a16="http://schemas.microsoft.com/office/drawing/2014/main" val="10008"/>
                  </a:ext>
                </a:extLst>
              </a:tr>
              <a:tr h="370840">
                <a:tc>
                  <a:txBody>
                    <a:bodyPr/>
                    <a:lstStyle/>
                    <a:p>
                      <a:r>
                        <a:rPr lang="en-US" sz="1600" dirty="0"/>
                        <a:t>Alles </a:t>
                      </a:r>
                    </a:p>
                  </a:txBody>
                  <a:tcPr/>
                </a:tc>
                <a:extLst>
                  <a:ext uri="{0D108BD9-81ED-4DB2-BD59-A6C34878D82A}">
                    <a16:rowId xmlns:a16="http://schemas.microsoft.com/office/drawing/2014/main" val="10009"/>
                  </a:ext>
                </a:extLst>
              </a:tr>
              <a:tr h="370840">
                <a:tc>
                  <a:txBody>
                    <a:bodyPr/>
                    <a:lstStyle/>
                    <a:p>
                      <a:r>
                        <a:rPr lang="en-US" sz="1600" dirty="0"/>
                        <a:t>die </a:t>
                      </a:r>
                      <a:r>
                        <a:rPr lang="en-US" sz="1600" dirty="0" err="1"/>
                        <a:t>ganzen</a:t>
                      </a:r>
                      <a:r>
                        <a:rPr lang="en-US" sz="1600" dirty="0"/>
                        <a:t> Information die ich bekommen habe </a:t>
                      </a:r>
                    </a:p>
                  </a:txBody>
                  <a:tcPr/>
                </a:tc>
                <a:extLst>
                  <a:ext uri="{0D108BD9-81ED-4DB2-BD59-A6C34878D82A}">
                    <a16:rowId xmlns:a16="http://schemas.microsoft.com/office/drawing/2014/main" val="10010"/>
                  </a:ext>
                </a:extLst>
              </a:tr>
              <a:tr h="370840">
                <a:tc>
                  <a:txBody>
                    <a:bodyPr/>
                    <a:lstStyle/>
                    <a:p>
                      <a:r>
                        <a:rPr lang="en-US" sz="1600" dirty="0"/>
                        <a:t>Die Besichtigung des Wohnwagens </a:t>
                      </a:r>
                    </a:p>
                  </a:txBody>
                  <a:tcPr/>
                </a:tc>
                <a:extLst>
                  <a:ext uri="{0D108BD9-81ED-4DB2-BD59-A6C34878D82A}">
                    <a16:rowId xmlns:a16="http://schemas.microsoft.com/office/drawing/2014/main" val="10011"/>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00000" y="140000"/>
            <a:ext cx="8229600" cy="369332"/>
          </a:xfrm>
          <a:prstGeom prst="rect">
            <a:avLst/>
          </a:prstGeom>
          <a:noFill/>
        </p:spPr>
        <p:txBody>
          <a:bodyPr wrap="square" rtlCol="0"/>
          <a:lstStyle/>
          <a:p>
            <a:r>
              <a:rPr lang="en-US" sz="2200" dirty="0"/>
              <a:t>Q2 - Das Coaching durch die Aktivsenioren war hilfreich.</a:t>
            </a:r>
          </a:p>
        </p:txBody>
      </p:sp>
      <p:pic>
        <p:nvPicPr>
          <p:cNvPr id="3" name="Object 2"/>
          <p:cNvPicPr>
            <a:picLocks noChangeAspect="1"/>
          </p:cNvPicPr>
          <p:nvPr/>
        </p:nvPicPr>
        <p:blipFill>
          <a:blip r:embed="rId2" cstate="print"/>
          <a:stretch>
            <a:fillRect/>
          </a:stretch>
        </p:blipFill>
        <p:spPr>
          <a:xfrm>
            <a:off x="572000" y="1200000"/>
            <a:ext cx="8000000" cy="5000000"/>
          </a:xfrm>
          <a:prstGeom prst="rect">
            <a:avLst/>
          </a:prstGeom>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2200" dirty="0"/>
              <a:t>Q15 - Was hat dir besonders gut gefallen?</a:t>
            </a:r>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445008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a:t>Was hat dir besonders gut gefallen?</a:t>
                      </a:r>
                    </a:p>
                  </a:txBody>
                  <a:tcPr/>
                </a:tc>
                <a:extLst>
                  <a:ext uri="{0D108BD9-81ED-4DB2-BD59-A6C34878D82A}">
                    <a16:rowId xmlns:a16="http://schemas.microsoft.com/office/drawing/2014/main" val="10000"/>
                  </a:ext>
                </a:extLst>
              </a:tr>
              <a:tr h="370840">
                <a:tc>
                  <a:txBody>
                    <a:bodyPr/>
                    <a:lstStyle/>
                    <a:p>
                      <a:r>
                        <a:rPr lang="en-US" sz="1600" dirty="0"/>
                        <a:t>Die Ausbildungs Messe überhaupt </a:t>
                      </a:r>
                    </a:p>
                  </a:txBody>
                  <a:tcPr/>
                </a:tc>
                <a:extLst>
                  <a:ext uri="{0D108BD9-81ED-4DB2-BD59-A6C34878D82A}">
                    <a16:rowId xmlns:a16="http://schemas.microsoft.com/office/drawing/2014/main" val="10001"/>
                  </a:ext>
                </a:extLst>
              </a:tr>
              <a:tr h="370840">
                <a:tc>
                  <a:txBody>
                    <a:bodyPr/>
                    <a:lstStyle/>
                    <a:p>
                      <a:r>
                        <a:rPr lang="en-US" sz="1600" dirty="0"/>
                        <a:t>Alles hat mir ganz gut gefallen.</a:t>
                      </a:r>
                    </a:p>
                  </a:txBody>
                  <a:tcPr/>
                </a:tc>
                <a:extLst>
                  <a:ext uri="{0D108BD9-81ED-4DB2-BD59-A6C34878D82A}">
                    <a16:rowId xmlns:a16="http://schemas.microsoft.com/office/drawing/2014/main" val="10002"/>
                  </a:ext>
                </a:extLst>
              </a:tr>
              <a:tr h="370840">
                <a:tc>
                  <a:txBody>
                    <a:bodyPr/>
                    <a:lstStyle/>
                    <a:p>
                      <a:r>
                        <a:rPr lang="en-US" sz="1600" dirty="0"/>
                        <a:t>Die ganzen Informationen </a:t>
                      </a:r>
                    </a:p>
                  </a:txBody>
                  <a:tcPr/>
                </a:tc>
                <a:extLst>
                  <a:ext uri="{0D108BD9-81ED-4DB2-BD59-A6C34878D82A}">
                    <a16:rowId xmlns:a16="http://schemas.microsoft.com/office/drawing/2014/main" val="10003"/>
                  </a:ext>
                </a:extLst>
              </a:tr>
              <a:tr h="370840">
                <a:tc>
                  <a:txBody>
                    <a:bodyPr/>
                    <a:lstStyle/>
                    <a:p>
                      <a:r>
                        <a:rPr lang="en-US" sz="1600" dirty="0"/>
                        <a:t>Die netten Menschen </a:t>
                      </a:r>
                    </a:p>
                  </a:txBody>
                  <a:tcPr/>
                </a:tc>
                <a:extLst>
                  <a:ext uri="{0D108BD9-81ED-4DB2-BD59-A6C34878D82A}">
                    <a16:rowId xmlns:a16="http://schemas.microsoft.com/office/drawing/2014/main" val="10004"/>
                  </a:ext>
                </a:extLst>
              </a:tr>
              <a:tr h="370840">
                <a:tc>
                  <a:txBody>
                    <a:bodyPr/>
                    <a:lstStyle/>
                    <a:p>
                      <a:r>
                        <a:rPr lang="en-US" sz="1600" dirty="0"/>
                        <a:t>Die gute Organisation </a:t>
                      </a:r>
                    </a:p>
                  </a:txBody>
                  <a:tcPr/>
                </a:tc>
                <a:extLst>
                  <a:ext uri="{0D108BD9-81ED-4DB2-BD59-A6C34878D82A}">
                    <a16:rowId xmlns:a16="http://schemas.microsoft.com/office/drawing/2014/main" val="10005"/>
                  </a:ext>
                </a:extLst>
              </a:tr>
              <a:tr h="370840">
                <a:tc>
                  <a:txBody>
                    <a:bodyPr/>
                    <a:lstStyle/>
                    <a:p>
                      <a:r>
                        <a:rPr lang="en-US" sz="1600" dirty="0"/>
                        <a:t>Autohaus Scholz</a:t>
                      </a:r>
                    </a:p>
                  </a:txBody>
                  <a:tcPr/>
                </a:tc>
                <a:extLst>
                  <a:ext uri="{0D108BD9-81ED-4DB2-BD59-A6C34878D82A}">
                    <a16:rowId xmlns:a16="http://schemas.microsoft.com/office/drawing/2014/main" val="10006"/>
                  </a:ext>
                </a:extLst>
              </a:tr>
              <a:tr h="370840">
                <a:tc>
                  <a:txBody>
                    <a:bodyPr/>
                    <a:lstStyle/>
                    <a:p>
                      <a:r>
                        <a:rPr lang="en-US" sz="1600" dirty="0"/>
                        <a:t>Die Besichtigung des Wohnwagens </a:t>
                      </a:r>
                    </a:p>
                  </a:txBody>
                  <a:tcPr/>
                </a:tc>
                <a:extLst>
                  <a:ext uri="{0D108BD9-81ED-4DB2-BD59-A6C34878D82A}">
                    <a16:rowId xmlns:a16="http://schemas.microsoft.com/office/drawing/2014/main" val="10007"/>
                  </a:ext>
                </a:extLst>
              </a:tr>
              <a:tr h="370840">
                <a:tc>
                  <a:txBody>
                    <a:bodyPr/>
                    <a:lstStyle/>
                    <a:p>
                      <a:r>
                        <a:rPr lang="en-US" sz="1600" dirty="0"/>
                        <a:t>War nicht da</a:t>
                      </a:r>
                    </a:p>
                  </a:txBody>
                  <a:tcPr/>
                </a:tc>
                <a:extLst>
                  <a:ext uri="{0D108BD9-81ED-4DB2-BD59-A6C34878D82A}">
                    <a16:rowId xmlns:a16="http://schemas.microsoft.com/office/drawing/2014/main" val="10008"/>
                  </a:ext>
                </a:extLst>
              </a:tr>
              <a:tr h="370840">
                <a:tc>
                  <a:txBody>
                    <a:bodyPr/>
                    <a:lstStyle/>
                    <a:p>
                      <a:r>
                        <a:rPr lang="en-US" sz="1600" dirty="0"/>
                        <a:t>die Krankenhaus stände</a:t>
                      </a:r>
                    </a:p>
                  </a:txBody>
                  <a:tcPr/>
                </a:tc>
                <a:extLst>
                  <a:ext uri="{0D108BD9-81ED-4DB2-BD59-A6C34878D82A}">
                    <a16:rowId xmlns:a16="http://schemas.microsoft.com/office/drawing/2014/main" val="10009"/>
                  </a:ext>
                </a:extLst>
              </a:tr>
              <a:tr h="370840">
                <a:tc>
                  <a:txBody>
                    <a:bodyPr/>
                    <a:lstStyle/>
                    <a:p>
                      <a:r>
                        <a:rPr lang="en-US" sz="1600" dirty="0"/>
                        <a:t>Die Socken von Aldi </a:t>
                      </a:r>
                    </a:p>
                  </a:txBody>
                  <a:tcPr/>
                </a:tc>
                <a:extLst>
                  <a:ext uri="{0D108BD9-81ED-4DB2-BD59-A6C34878D82A}">
                    <a16:rowId xmlns:a16="http://schemas.microsoft.com/office/drawing/2014/main" val="10010"/>
                  </a:ext>
                </a:extLst>
              </a:tr>
              <a:tr h="370840">
                <a:tc>
                  <a:txBody>
                    <a:bodyPr/>
                    <a:lstStyle/>
                    <a:p>
                      <a:r>
                        <a:rPr lang="en-US" sz="1600" dirty="0"/>
                        <a:t>Man wurde sehr nett behandelt</a:t>
                      </a:r>
                    </a:p>
                  </a:txBody>
                  <a:tcPr/>
                </a:tc>
                <a:extLst>
                  <a:ext uri="{0D108BD9-81ED-4DB2-BD59-A6C34878D82A}">
                    <a16:rowId xmlns:a16="http://schemas.microsoft.com/office/drawing/2014/main" val="10011"/>
                  </a:ext>
                </a:extLst>
              </a:tr>
            </a:tbl>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2200" dirty="0"/>
              <a:t>Q15 - Was hat dir besonders gut gefallen?</a:t>
            </a:r>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a:t>Was hat dir besonders gut gefallen?</a:t>
                      </a:r>
                    </a:p>
                  </a:txBody>
                  <a:tcPr/>
                </a:tc>
                <a:extLst>
                  <a:ext uri="{0D108BD9-81ED-4DB2-BD59-A6C34878D82A}">
                    <a16:rowId xmlns:a16="http://schemas.microsoft.com/office/drawing/2014/main" val="10000"/>
                  </a:ext>
                </a:extLst>
              </a:tr>
              <a:tr h="370840">
                <a:tc>
                  <a:txBody>
                    <a:bodyPr/>
                    <a:lstStyle/>
                    <a:p>
                      <a:r>
                        <a:rPr lang="en-US" sz="1600" dirty="0"/>
                        <a:t>Lachs</a:t>
                      </a:r>
                    </a:p>
                  </a:txBody>
                  <a:tcPr/>
                </a:tc>
                <a:extLst>
                  <a:ext uri="{0D108BD9-81ED-4DB2-BD59-A6C34878D82A}">
                    <a16:rowId xmlns:a16="http://schemas.microsoft.com/office/drawing/2014/main" val="10001"/>
                  </a:ext>
                </a:extLst>
              </a:tr>
              <a:tr h="370840">
                <a:tc>
                  <a:txBody>
                    <a:bodyPr/>
                    <a:lstStyle/>
                    <a:p>
                      <a:r>
                        <a:rPr lang="en-US" sz="1600" dirty="0"/>
                        <a:t>Alles super </a:t>
                      </a:r>
                    </a:p>
                  </a:txBody>
                  <a:tcPr/>
                </a:tc>
                <a:extLst>
                  <a:ext uri="{0D108BD9-81ED-4DB2-BD59-A6C34878D82A}">
                    <a16:rowId xmlns:a16="http://schemas.microsoft.com/office/drawing/2014/main" val="10002"/>
                  </a:ext>
                </a:extLst>
              </a:tr>
              <a:tr h="370840">
                <a:tc>
                  <a:txBody>
                    <a:bodyPr/>
                    <a:lstStyle/>
                    <a:p>
                      <a:r>
                        <a:rPr lang="en-US" sz="1600" dirty="0"/>
                        <a:t>Die meisten Menschen an den Ständen waren sehr nett </a:t>
                      </a:r>
                    </a:p>
                  </a:txBody>
                  <a:tcPr/>
                </a:tc>
                <a:extLst>
                  <a:ext uri="{0D108BD9-81ED-4DB2-BD59-A6C34878D82A}">
                    <a16:rowId xmlns:a16="http://schemas.microsoft.com/office/drawing/2014/main" val="10003"/>
                  </a:ext>
                </a:extLst>
              </a:tr>
              <a:tr h="370840">
                <a:tc>
                  <a:txBody>
                    <a:bodyPr/>
                    <a:lstStyle/>
                    <a:p>
                      <a:r>
                        <a:rPr lang="en-US" sz="1600" dirty="0"/>
                        <a:t>Alles</a:t>
                      </a:r>
                    </a:p>
                  </a:txBody>
                  <a:tcPr/>
                </a:tc>
                <a:extLst>
                  <a:ext uri="{0D108BD9-81ED-4DB2-BD59-A6C34878D82A}">
                    <a16:rowId xmlns:a16="http://schemas.microsoft.com/office/drawing/2014/main" val="10004"/>
                  </a:ext>
                </a:extLst>
              </a:tr>
              <a:tr h="370840">
                <a:tc>
                  <a:txBody>
                    <a:bodyPr/>
                    <a:lstStyle/>
                    <a:p>
                      <a:r>
                        <a:rPr lang="en-US" sz="1600" dirty="0"/>
                        <a:t>Nein</a:t>
                      </a:r>
                    </a:p>
                  </a:txBody>
                  <a:tcPr/>
                </a:tc>
                <a:extLst>
                  <a:ext uri="{0D108BD9-81ED-4DB2-BD59-A6C34878D82A}">
                    <a16:rowId xmlns:a16="http://schemas.microsoft.com/office/drawing/2014/main" val="10005"/>
                  </a:ext>
                </a:extLst>
              </a:tr>
              <a:tr h="370840">
                <a:tc>
                  <a:txBody>
                    <a:bodyPr/>
                    <a:lstStyle/>
                    <a:p>
                      <a:r>
                        <a:rPr lang="en-US" sz="1600" dirty="0"/>
                        <a:t>Mir hat es gefallen das mir Bilder zu meinem Arbeitsplatz gezeigt wurde.</a:t>
                      </a:r>
                    </a:p>
                  </a:txBody>
                  <a:tcPr/>
                </a:tc>
                <a:extLst>
                  <a:ext uri="{0D108BD9-81ED-4DB2-BD59-A6C34878D82A}">
                    <a16:rowId xmlns:a16="http://schemas.microsoft.com/office/drawing/2014/main" val="10006"/>
                  </a:ext>
                </a:extLst>
              </a:tr>
              <a:tr h="370840">
                <a:tc>
                  <a:txBody>
                    <a:bodyPr/>
                    <a:lstStyle/>
                    <a:p>
                      <a:r>
                        <a:rPr lang="en-US" sz="1600" dirty="0"/>
                        <a:t>Keine Ahnung </a:t>
                      </a:r>
                    </a:p>
                  </a:txBody>
                  <a:tcPr/>
                </a:tc>
                <a:extLst>
                  <a:ext uri="{0D108BD9-81ED-4DB2-BD59-A6C34878D82A}">
                    <a16:rowId xmlns:a16="http://schemas.microsoft.com/office/drawing/2014/main" val="10007"/>
                  </a:ext>
                </a:extLst>
              </a:tr>
              <a:tr h="370840">
                <a:tc>
                  <a:txBody>
                    <a:bodyPr/>
                    <a:lstStyle/>
                    <a:p>
                      <a:r>
                        <a:rPr lang="en-US" sz="1600" dirty="0"/>
                        <a:t>Leute kennenlernen</a:t>
                      </a:r>
                    </a:p>
                  </a:txBody>
                  <a:tcPr/>
                </a:tc>
                <a:extLst>
                  <a:ext uri="{0D108BD9-81ED-4DB2-BD59-A6C34878D82A}">
                    <a16:rowId xmlns:a16="http://schemas.microsoft.com/office/drawing/2014/main" val="10008"/>
                  </a:ext>
                </a:extLst>
              </a:tr>
              <a:tr h="370840">
                <a:tc>
                  <a:txBody>
                    <a:bodyPr/>
                    <a:lstStyle/>
                    <a:p>
                      <a:r>
                        <a:rPr lang="en-US" sz="1600" dirty="0"/>
                        <a:t>Ein YT Video ist dauerhaft gecrashed von der Firma 100 % Bamberg</a:t>
                      </a:r>
                    </a:p>
                  </a:txBody>
                  <a:tcPr/>
                </a:tc>
                <a:extLst>
                  <a:ext uri="{0D108BD9-81ED-4DB2-BD59-A6C34878D82A}">
                    <a16:rowId xmlns:a16="http://schemas.microsoft.com/office/drawing/2014/main" val="10009"/>
                  </a:ext>
                </a:extLst>
              </a:tr>
              <a:tr h="370840">
                <a:tc>
                  <a:txBody>
                    <a:bodyPr/>
                    <a:lstStyle/>
                    <a:p>
                      <a:r>
                        <a:rPr lang="en-US" sz="1600" dirty="0"/>
                        <a:t>Das die es gut gemacht haben </a:t>
                      </a:r>
                    </a:p>
                  </a:txBody>
                  <a:tcPr/>
                </a:tc>
                <a:extLst>
                  <a:ext uri="{0D108BD9-81ED-4DB2-BD59-A6C34878D82A}">
                    <a16:rowId xmlns:a16="http://schemas.microsoft.com/office/drawing/2014/main" val="10010"/>
                  </a:ext>
                </a:extLst>
              </a:tr>
              <a:tr h="370840">
                <a:tc>
                  <a:txBody>
                    <a:bodyPr/>
                    <a:lstStyle/>
                    <a:p>
                      <a:r>
                        <a:rPr lang="en-US" sz="1600" dirty="0"/>
                        <a:t>Die Freundlichkeit und die vielen Informationen der Vertreter der Firmen </a:t>
                      </a:r>
                    </a:p>
                  </a:txBody>
                  <a:tcPr/>
                </a:tc>
                <a:extLst>
                  <a:ext uri="{0D108BD9-81ED-4DB2-BD59-A6C34878D82A}">
                    <a16:rowId xmlns:a16="http://schemas.microsoft.com/office/drawing/2014/main" val="10011"/>
                  </a:ext>
                </a:extLst>
              </a:tr>
            </a:tbl>
          </a:graphicData>
        </a:graphic>
      </p:graphicFrame>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2200" dirty="0"/>
              <a:t>Q15 - Was hat dir besonders gut gefallen?</a:t>
            </a:r>
          </a:p>
        </p:txBody>
      </p:sp>
      <p:graphicFrame>
        <p:nvGraphicFramePr>
          <p:cNvPr id="6" name="Table 5"/>
          <p:cNvGraphicFramePr>
            <a:graphicFrameLocks noGrp="1"/>
          </p:cNvGraphicFramePr>
          <p:nvPr>
            <p:extLst>
              <p:ext uri="{D42A27DB-BD31-4B8C-83A1-F6EECF244321}">
                <p14:modId xmlns:p14="http://schemas.microsoft.com/office/powerpoint/2010/main" val="701129043"/>
              </p:ext>
            </p:extLst>
          </p:nvPr>
        </p:nvGraphicFramePr>
        <p:xfrm>
          <a:off x="354000" y="1100000"/>
          <a:ext cx="8349264" cy="243332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a:t>Was hat dir besonders gut gefallen?</a:t>
                      </a:r>
                    </a:p>
                  </a:txBody>
                  <a:tcPr/>
                </a:tc>
                <a:extLst>
                  <a:ext uri="{0D108BD9-81ED-4DB2-BD59-A6C34878D82A}">
                    <a16:rowId xmlns:a16="http://schemas.microsoft.com/office/drawing/2014/main" val="10000"/>
                  </a:ext>
                </a:extLst>
              </a:tr>
              <a:tr h="370840">
                <a:tc>
                  <a:txBody>
                    <a:bodyPr/>
                    <a:lstStyle/>
                    <a:p>
                      <a:r>
                        <a:rPr lang="en-US" sz="1600" dirty="0"/>
                        <a:t>Alle Firmen waren sehr nett und haben mir wirklich weiter geholfen </a:t>
                      </a:r>
                    </a:p>
                  </a:txBody>
                  <a:tcPr/>
                </a:tc>
                <a:extLst>
                  <a:ext uri="{0D108BD9-81ED-4DB2-BD59-A6C34878D82A}">
                    <a16:rowId xmlns:a16="http://schemas.microsoft.com/office/drawing/2014/main" val="10001"/>
                  </a:ext>
                </a:extLst>
              </a:tr>
              <a:tr h="370840">
                <a:tc>
                  <a:txBody>
                    <a:bodyPr/>
                    <a:lstStyle/>
                    <a:p>
                      <a:r>
                        <a:rPr lang="en-US" sz="1600" dirty="0"/>
                        <a:t>Das es so eine Akteurin gibt und man viel dabei lernt und </a:t>
                      </a:r>
                      <a:r>
                        <a:rPr lang="en-US" sz="1600" dirty="0" err="1"/>
                        <a:t>Geschenke</a:t>
                      </a:r>
                      <a:r>
                        <a:rPr lang="en-US" sz="1600" dirty="0"/>
                        <a:t> bekommt</a:t>
                      </a:r>
                    </a:p>
                  </a:txBody>
                  <a:tcPr/>
                </a:tc>
                <a:extLst>
                  <a:ext uri="{0D108BD9-81ED-4DB2-BD59-A6C34878D82A}">
                    <a16:rowId xmlns:a16="http://schemas.microsoft.com/office/drawing/2014/main" val="10002"/>
                  </a:ext>
                </a:extLst>
              </a:tr>
              <a:tr h="370840">
                <a:tc>
                  <a:txBody>
                    <a:bodyPr/>
                    <a:lstStyle/>
                    <a:p>
                      <a:r>
                        <a:rPr lang="en-US" sz="1600" dirty="0"/>
                        <a:t>das klima da, alle waren sehr freundlich und einladend und haben sich für jeden einzelnen zeit genommen. </a:t>
                      </a:r>
                    </a:p>
                  </a:txBody>
                  <a:tcPr/>
                </a:tc>
                <a:extLst>
                  <a:ext uri="{0D108BD9-81ED-4DB2-BD59-A6C34878D82A}">
                    <a16:rowId xmlns:a16="http://schemas.microsoft.com/office/drawing/2014/main" val="10003"/>
                  </a:ext>
                </a:extLst>
              </a:tr>
              <a:tr h="370840">
                <a:tc>
                  <a:txBody>
                    <a:bodyPr/>
                    <a:lstStyle/>
                    <a:p>
                      <a:r>
                        <a:rPr lang="en-US" sz="1600" dirty="0"/>
                        <a:t>Die Möglichkeit zu anderen Ständen zu gehen oder dafür einen Termin zu brauchen</a:t>
                      </a:r>
                    </a:p>
                  </a:txBody>
                  <a:tcPr/>
                </a:tc>
                <a:extLst>
                  <a:ext uri="{0D108BD9-81ED-4DB2-BD59-A6C34878D82A}">
                    <a16:rowId xmlns:a16="http://schemas.microsoft.com/office/drawing/2014/main" val="10004"/>
                  </a:ext>
                </a:extLst>
              </a:tr>
              <a:tr h="370840">
                <a:tc>
                  <a:txBody>
                    <a:bodyPr/>
                    <a:lstStyle/>
                    <a:p>
                      <a:r>
                        <a:rPr lang="en-US" sz="1600" dirty="0"/>
                        <a:t>das viele verschiedene firmen da waren </a:t>
                      </a:r>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2200" dirty="0"/>
              <a:t>Q2 - Das Coaching durch die Aktivsenioren war hilfreich.</a:t>
            </a:r>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1854200"/>
        </p:xfrm>
        <a:graphic>
          <a:graphicData uri="http://schemas.openxmlformats.org/drawingml/2006/table">
            <a:tbl>
              <a:tblPr firstRow="1" bandRow="1">
                <a:tableStyleId>{69012ECD-51FC-41F1-AA8D-1B2483CD663E}</a:tableStyleId>
              </a:tblPr>
              <a:tblGrid>
                <a:gridCol w="2087316">
                  <a:extLst>
                    <a:ext uri="{9D8B030D-6E8A-4147-A177-3AD203B41FA5}">
                      <a16:colId xmlns:a16="http://schemas.microsoft.com/office/drawing/2014/main" val="20000"/>
                    </a:ext>
                  </a:extLst>
                </a:gridCol>
                <a:gridCol w="2087316">
                  <a:extLst>
                    <a:ext uri="{9D8B030D-6E8A-4147-A177-3AD203B41FA5}">
                      <a16:colId xmlns:a16="http://schemas.microsoft.com/office/drawing/2014/main" val="20001"/>
                    </a:ext>
                  </a:extLst>
                </a:gridCol>
                <a:gridCol w="2087316">
                  <a:extLst>
                    <a:ext uri="{9D8B030D-6E8A-4147-A177-3AD203B41FA5}">
                      <a16:colId xmlns:a16="http://schemas.microsoft.com/office/drawing/2014/main" val="20002"/>
                    </a:ext>
                  </a:extLst>
                </a:gridCol>
                <a:gridCol w="2087316">
                  <a:extLst>
                    <a:ext uri="{9D8B030D-6E8A-4147-A177-3AD203B41FA5}">
                      <a16:colId xmlns:a16="http://schemas.microsoft.com/office/drawing/2014/main" val="20003"/>
                    </a:ext>
                  </a:extLst>
                </a:gridCol>
              </a:tblGrid>
              <a:tr h="370840">
                <a:tc>
                  <a:txBody>
                    <a:bodyPr/>
                    <a:lstStyle/>
                    <a:p>
                      <a:r>
                        <a:rPr lang="en-US" sz="1600" dirty="0"/>
                        <a:t>#</a:t>
                      </a:r>
                    </a:p>
                  </a:txBody>
                  <a:tcPr/>
                </a:tc>
                <a:tc>
                  <a:txBody>
                    <a:bodyPr/>
                    <a:lstStyle/>
                    <a:p>
                      <a:r>
                        <a:rPr lang="en-US" sz="1600" dirty="0"/>
                        <a:t>Antwort</a:t>
                      </a:r>
                    </a:p>
                  </a:txBody>
                  <a:tcPr/>
                </a:tc>
                <a:tc>
                  <a:txBody>
                    <a:bodyPr/>
                    <a:lstStyle/>
                    <a:p>
                      <a:r>
                        <a:rPr lang="en-US" sz="1600" dirty="0"/>
                        <a:t>%</a:t>
                      </a:r>
                    </a:p>
                  </a:txBody>
                  <a:tcPr/>
                </a:tc>
                <a:tc>
                  <a:txBody>
                    <a:bodyPr/>
                    <a:lstStyle/>
                    <a:p>
                      <a:r>
                        <a:rPr lang="en-US" sz="1600" dirty="0"/>
                        <a:t>Anzahl</a:t>
                      </a:r>
                    </a:p>
                  </a:txBody>
                  <a:tcPr/>
                </a:tc>
                <a:extLst>
                  <a:ext uri="{0D108BD9-81ED-4DB2-BD59-A6C34878D82A}">
                    <a16:rowId xmlns:a16="http://schemas.microsoft.com/office/drawing/2014/main" val="10000"/>
                  </a:ext>
                </a:extLst>
              </a:tr>
              <a:tr h="370840">
                <a:tc>
                  <a:txBody>
                    <a:bodyPr/>
                    <a:lstStyle/>
                    <a:p>
                      <a:r>
                        <a:rPr lang="en-US" sz="1600" dirty="0"/>
                        <a:t>1</a:t>
                      </a:r>
                    </a:p>
                  </a:txBody>
                  <a:tcPr/>
                </a:tc>
                <a:tc>
                  <a:txBody>
                    <a:bodyPr/>
                    <a:lstStyle/>
                    <a:p>
                      <a:r>
                        <a:rPr lang="en-US" sz="1600" dirty="0"/>
                        <a:t>ja</a:t>
                      </a:r>
                    </a:p>
                  </a:txBody>
                  <a:tcPr/>
                </a:tc>
                <a:tc>
                  <a:txBody>
                    <a:bodyPr/>
                    <a:lstStyle/>
                    <a:p>
                      <a:r>
                        <a:rPr lang="en-US" sz="1600" dirty="0"/>
                        <a:t>48.89%</a:t>
                      </a:r>
                    </a:p>
                  </a:txBody>
                  <a:tcPr/>
                </a:tc>
                <a:tc>
                  <a:txBody>
                    <a:bodyPr/>
                    <a:lstStyle/>
                    <a:p>
                      <a:r>
                        <a:rPr lang="en-US" sz="1600" dirty="0"/>
                        <a:t>44</a:t>
                      </a:r>
                    </a:p>
                  </a:txBody>
                  <a:tcPr/>
                </a:tc>
                <a:extLst>
                  <a:ext uri="{0D108BD9-81ED-4DB2-BD59-A6C34878D82A}">
                    <a16:rowId xmlns:a16="http://schemas.microsoft.com/office/drawing/2014/main" val="10001"/>
                  </a:ext>
                </a:extLst>
              </a:tr>
              <a:tr h="370840">
                <a:tc>
                  <a:txBody>
                    <a:bodyPr/>
                    <a:lstStyle/>
                    <a:p>
                      <a:r>
                        <a:rPr lang="en-US" sz="1600" dirty="0"/>
                        <a:t>2</a:t>
                      </a:r>
                    </a:p>
                  </a:txBody>
                  <a:tcPr/>
                </a:tc>
                <a:tc>
                  <a:txBody>
                    <a:bodyPr/>
                    <a:lstStyle/>
                    <a:p>
                      <a:r>
                        <a:rPr lang="en-US" sz="1600" dirty="0"/>
                        <a:t>geht so</a:t>
                      </a:r>
                    </a:p>
                  </a:txBody>
                  <a:tcPr/>
                </a:tc>
                <a:tc>
                  <a:txBody>
                    <a:bodyPr/>
                    <a:lstStyle/>
                    <a:p>
                      <a:r>
                        <a:rPr lang="en-US" sz="1600" dirty="0"/>
                        <a:t>44.44%</a:t>
                      </a:r>
                    </a:p>
                  </a:txBody>
                  <a:tcPr/>
                </a:tc>
                <a:tc>
                  <a:txBody>
                    <a:bodyPr/>
                    <a:lstStyle/>
                    <a:p>
                      <a:r>
                        <a:rPr lang="en-US" sz="1600" dirty="0"/>
                        <a:t>40</a:t>
                      </a:r>
                    </a:p>
                  </a:txBody>
                  <a:tcPr/>
                </a:tc>
                <a:extLst>
                  <a:ext uri="{0D108BD9-81ED-4DB2-BD59-A6C34878D82A}">
                    <a16:rowId xmlns:a16="http://schemas.microsoft.com/office/drawing/2014/main" val="10002"/>
                  </a:ext>
                </a:extLst>
              </a:tr>
              <a:tr h="370840">
                <a:tc>
                  <a:txBody>
                    <a:bodyPr/>
                    <a:lstStyle/>
                    <a:p>
                      <a:r>
                        <a:rPr lang="en-US" sz="1600" dirty="0"/>
                        <a:t>3</a:t>
                      </a:r>
                    </a:p>
                  </a:txBody>
                  <a:tcPr/>
                </a:tc>
                <a:tc>
                  <a:txBody>
                    <a:bodyPr/>
                    <a:lstStyle/>
                    <a:p>
                      <a:r>
                        <a:rPr lang="en-US" sz="1600" dirty="0"/>
                        <a:t>Nein</a:t>
                      </a:r>
                    </a:p>
                  </a:txBody>
                  <a:tcPr/>
                </a:tc>
                <a:tc>
                  <a:txBody>
                    <a:bodyPr/>
                    <a:lstStyle/>
                    <a:p>
                      <a:r>
                        <a:rPr lang="en-US" sz="1600" dirty="0"/>
                        <a:t>6.67%</a:t>
                      </a:r>
                    </a:p>
                  </a:txBody>
                  <a:tcPr/>
                </a:tc>
                <a:tc>
                  <a:txBody>
                    <a:bodyPr/>
                    <a:lstStyle/>
                    <a:p>
                      <a:r>
                        <a:rPr lang="en-US" sz="1600" dirty="0"/>
                        <a:t>6</a:t>
                      </a:r>
                    </a:p>
                  </a:txBody>
                  <a:tcPr/>
                </a:tc>
                <a:extLst>
                  <a:ext uri="{0D108BD9-81ED-4DB2-BD59-A6C34878D82A}">
                    <a16:rowId xmlns:a16="http://schemas.microsoft.com/office/drawing/2014/main" val="10003"/>
                  </a:ext>
                </a:extLst>
              </a:tr>
              <a:tr h="370840">
                <a:tc>
                  <a:txBody>
                    <a:bodyPr/>
                    <a:lstStyle/>
                    <a:p>
                      <a:endParaRPr lang="en-US" sz="1600" dirty="0"/>
                    </a:p>
                  </a:txBody>
                  <a:tcPr/>
                </a:tc>
                <a:tc>
                  <a:txBody>
                    <a:bodyPr/>
                    <a:lstStyle/>
                    <a:p>
                      <a:r>
                        <a:rPr lang="en-US" sz="1600" dirty="0"/>
                        <a:t>Gesamt</a:t>
                      </a:r>
                    </a:p>
                  </a:txBody>
                  <a:tcPr/>
                </a:tc>
                <a:tc>
                  <a:txBody>
                    <a:bodyPr/>
                    <a:lstStyle/>
                    <a:p>
                      <a:r>
                        <a:rPr lang="en-US" sz="1600" dirty="0"/>
                        <a:t>100%</a:t>
                      </a:r>
                    </a:p>
                  </a:txBody>
                  <a:tcPr/>
                </a:tc>
                <a:tc>
                  <a:txBody>
                    <a:bodyPr/>
                    <a:lstStyle/>
                    <a:p>
                      <a:r>
                        <a:rPr lang="en-US" sz="1600" dirty="0"/>
                        <a:t>90</a:t>
                      </a:r>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00000" y="140000"/>
            <a:ext cx="8229600" cy="369332"/>
          </a:xfrm>
          <a:prstGeom prst="rect">
            <a:avLst/>
          </a:prstGeom>
          <a:noFill/>
        </p:spPr>
        <p:txBody>
          <a:bodyPr wrap="square" rtlCol="0"/>
          <a:lstStyle/>
          <a:p>
            <a:r>
              <a:rPr lang="en-US" sz="2200" dirty="0"/>
              <a:t>Q3 - In den Ausbildungs-/Praktikumsangeboten konnte ich meinen Traumberuf finden</a:t>
            </a:r>
          </a:p>
        </p:txBody>
      </p:sp>
      <p:pic>
        <p:nvPicPr>
          <p:cNvPr id="3" name="Object 2"/>
          <p:cNvPicPr>
            <a:picLocks noChangeAspect="1"/>
          </p:cNvPicPr>
          <p:nvPr/>
        </p:nvPicPr>
        <p:blipFill>
          <a:blip r:embed="rId2" cstate="print"/>
          <a:stretch>
            <a:fillRect/>
          </a:stretch>
        </p:blipFill>
        <p:spPr>
          <a:xfrm>
            <a:off x="572000" y="1200000"/>
            <a:ext cx="8000000" cy="50000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a:t>Q3 - In den Ausbildungs-/Praktikumsangeboten konnte ich meinen Traumberuf finden</a:t>
            </a:r>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1854200"/>
        </p:xfrm>
        <a:graphic>
          <a:graphicData uri="http://schemas.openxmlformats.org/drawingml/2006/table">
            <a:tbl>
              <a:tblPr firstRow="1" bandRow="1">
                <a:tableStyleId>{69012ECD-51FC-41F1-AA8D-1B2483CD663E}</a:tableStyleId>
              </a:tblPr>
              <a:tblGrid>
                <a:gridCol w="2087316">
                  <a:extLst>
                    <a:ext uri="{9D8B030D-6E8A-4147-A177-3AD203B41FA5}">
                      <a16:colId xmlns:a16="http://schemas.microsoft.com/office/drawing/2014/main" val="20000"/>
                    </a:ext>
                  </a:extLst>
                </a:gridCol>
                <a:gridCol w="2087316">
                  <a:extLst>
                    <a:ext uri="{9D8B030D-6E8A-4147-A177-3AD203B41FA5}">
                      <a16:colId xmlns:a16="http://schemas.microsoft.com/office/drawing/2014/main" val="20001"/>
                    </a:ext>
                  </a:extLst>
                </a:gridCol>
                <a:gridCol w="2087316">
                  <a:extLst>
                    <a:ext uri="{9D8B030D-6E8A-4147-A177-3AD203B41FA5}">
                      <a16:colId xmlns:a16="http://schemas.microsoft.com/office/drawing/2014/main" val="20002"/>
                    </a:ext>
                  </a:extLst>
                </a:gridCol>
                <a:gridCol w="2087316">
                  <a:extLst>
                    <a:ext uri="{9D8B030D-6E8A-4147-A177-3AD203B41FA5}">
                      <a16:colId xmlns:a16="http://schemas.microsoft.com/office/drawing/2014/main" val="20003"/>
                    </a:ext>
                  </a:extLst>
                </a:gridCol>
              </a:tblGrid>
              <a:tr h="370840">
                <a:tc>
                  <a:txBody>
                    <a:bodyPr/>
                    <a:lstStyle/>
                    <a:p>
                      <a:r>
                        <a:rPr lang="en-US" sz="1600" dirty="0"/>
                        <a:t>#</a:t>
                      </a:r>
                    </a:p>
                  </a:txBody>
                  <a:tcPr/>
                </a:tc>
                <a:tc>
                  <a:txBody>
                    <a:bodyPr/>
                    <a:lstStyle/>
                    <a:p>
                      <a:r>
                        <a:rPr lang="en-US" sz="1600" dirty="0"/>
                        <a:t>Antwort</a:t>
                      </a:r>
                    </a:p>
                  </a:txBody>
                  <a:tcPr/>
                </a:tc>
                <a:tc>
                  <a:txBody>
                    <a:bodyPr/>
                    <a:lstStyle/>
                    <a:p>
                      <a:r>
                        <a:rPr lang="en-US" sz="1600" dirty="0"/>
                        <a:t>%</a:t>
                      </a:r>
                    </a:p>
                  </a:txBody>
                  <a:tcPr/>
                </a:tc>
                <a:tc>
                  <a:txBody>
                    <a:bodyPr/>
                    <a:lstStyle/>
                    <a:p>
                      <a:r>
                        <a:rPr lang="en-US" sz="1600" dirty="0"/>
                        <a:t>Anzahl</a:t>
                      </a:r>
                    </a:p>
                  </a:txBody>
                  <a:tcPr/>
                </a:tc>
                <a:extLst>
                  <a:ext uri="{0D108BD9-81ED-4DB2-BD59-A6C34878D82A}">
                    <a16:rowId xmlns:a16="http://schemas.microsoft.com/office/drawing/2014/main" val="10000"/>
                  </a:ext>
                </a:extLst>
              </a:tr>
              <a:tr h="370840">
                <a:tc>
                  <a:txBody>
                    <a:bodyPr/>
                    <a:lstStyle/>
                    <a:p>
                      <a:r>
                        <a:rPr lang="en-US" sz="1600" dirty="0"/>
                        <a:t>1</a:t>
                      </a:r>
                    </a:p>
                  </a:txBody>
                  <a:tcPr/>
                </a:tc>
                <a:tc>
                  <a:txBody>
                    <a:bodyPr/>
                    <a:lstStyle/>
                    <a:p>
                      <a:r>
                        <a:rPr lang="en-US" sz="1600" dirty="0"/>
                        <a:t>ja</a:t>
                      </a:r>
                    </a:p>
                  </a:txBody>
                  <a:tcPr/>
                </a:tc>
                <a:tc>
                  <a:txBody>
                    <a:bodyPr/>
                    <a:lstStyle/>
                    <a:p>
                      <a:r>
                        <a:rPr lang="en-US" sz="1600" dirty="0"/>
                        <a:t>22.34%</a:t>
                      </a:r>
                    </a:p>
                  </a:txBody>
                  <a:tcPr/>
                </a:tc>
                <a:tc>
                  <a:txBody>
                    <a:bodyPr/>
                    <a:lstStyle/>
                    <a:p>
                      <a:r>
                        <a:rPr lang="en-US" sz="1600" dirty="0"/>
                        <a:t>21</a:t>
                      </a:r>
                    </a:p>
                  </a:txBody>
                  <a:tcPr/>
                </a:tc>
                <a:extLst>
                  <a:ext uri="{0D108BD9-81ED-4DB2-BD59-A6C34878D82A}">
                    <a16:rowId xmlns:a16="http://schemas.microsoft.com/office/drawing/2014/main" val="10001"/>
                  </a:ext>
                </a:extLst>
              </a:tr>
              <a:tr h="370840">
                <a:tc>
                  <a:txBody>
                    <a:bodyPr/>
                    <a:lstStyle/>
                    <a:p>
                      <a:r>
                        <a:rPr lang="en-US" sz="1600" dirty="0"/>
                        <a:t>2</a:t>
                      </a:r>
                    </a:p>
                  </a:txBody>
                  <a:tcPr/>
                </a:tc>
                <a:tc>
                  <a:txBody>
                    <a:bodyPr/>
                    <a:lstStyle/>
                    <a:p>
                      <a:r>
                        <a:rPr lang="en-US" sz="1600" dirty="0"/>
                        <a:t>geht so</a:t>
                      </a:r>
                    </a:p>
                  </a:txBody>
                  <a:tcPr/>
                </a:tc>
                <a:tc>
                  <a:txBody>
                    <a:bodyPr/>
                    <a:lstStyle/>
                    <a:p>
                      <a:r>
                        <a:rPr lang="en-US" sz="1600" dirty="0"/>
                        <a:t>41.49%</a:t>
                      </a:r>
                    </a:p>
                  </a:txBody>
                  <a:tcPr/>
                </a:tc>
                <a:tc>
                  <a:txBody>
                    <a:bodyPr/>
                    <a:lstStyle/>
                    <a:p>
                      <a:r>
                        <a:rPr lang="en-US" sz="1600" dirty="0"/>
                        <a:t>39</a:t>
                      </a:r>
                    </a:p>
                  </a:txBody>
                  <a:tcPr/>
                </a:tc>
                <a:extLst>
                  <a:ext uri="{0D108BD9-81ED-4DB2-BD59-A6C34878D82A}">
                    <a16:rowId xmlns:a16="http://schemas.microsoft.com/office/drawing/2014/main" val="10002"/>
                  </a:ext>
                </a:extLst>
              </a:tr>
              <a:tr h="370840">
                <a:tc>
                  <a:txBody>
                    <a:bodyPr/>
                    <a:lstStyle/>
                    <a:p>
                      <a:r>
                        <a:rPr lang="en-US" sz="1600" dirty="0"/>
                        <a:t>3</a:t>
                      </a:r>
                    </a:p>
                  </a:txBody>
                  <a:tcPr/>
                </a:tc>
                <a:tc>
                  <a:txBody>
                    <a:bodyPr/>
                    <a:lstStyle/>
                    <a:p>
                      <a:r>
                        <a:rPr lang="en-US" sz="1600" dirty="0"/>
                        <a:t>Nein</a:t>
                      </a:r>
                    </a:p>
                  </a:txBody>
                  <a:tcPr/>
                </a:tc>
                <a:tc>
                  <a:txBody>
                    <a:bodyPr/>
                    <a:lstStyle/>
                    <a:p>
                      <a:r>
                        <a:rPr lang="en-US" sz="1600" dirty="0"/>
                        <a:t>36.17%</a:t>
                      </a:r>
                    </a:p>
                  </a:txBody>
                  <a:tcPr/>
                </a:tc>
                <a:tc>
                  <a:txBody>
                    <a:bodyPr/>
                    <a:lstStyle/>
                    <a:p>
                      <a:r>
                        <a:rPr lang="en-US" sz="1600" dirty="0"/>
                        <a:t>34</a:t>
                      </a:r>
                    </a:p>
                  </a:txBody>
                  <a:tcPr/>
                </a:tc>
                <a:extLst>
                  <a:ext uri="{0D108BD9-81ED-4DB2-BD59-A6C34878D82A}">
                    <a16:rowId xmlns:a16="http://schemas.microsoft.com/office/drawing/2014/main" val="10003"/>
                  </a:ext>
                </a:extLst>
              </a:tr>
              <a:tr h="370840">
                <a:tc>
                  <a:txBody>
                    <a:bodyPr/>
                    <a:lstStyle/>
                    <a:p>
                      <a:endParaRPr lang="en-US" sz="1600" dirty="0"/>
                    </a:p>
                  </a:txBody>
                  <a:tcPr/>
                </a:tc>
                <a:tc>
                  <a:txBody>
                    <a:bodyPr/>
                    <a:lstStyle/>
                    <a:p>
                      <a:r>
                        <a:rPr lang="en-US" sz="1600" dirty="0"/>
                        <a:t>Gesamt</a:t>
                      </a:r>
                    </a:p>
                  </a:txBody>
                  <a:tcPr/>
                </a:tc>
                <a:tc>
                  <a:txBody>
                    <a:bodyPr/>
                    <a:lstStyle/>
                    <a:p>
                      <a:r>
                        <a:rPr lang="en-US" sz="1600" dirty="0"/>
                        <a:t>100%</a:t>
                      </a:r>
                    </a:p>
                  </a:txBody>
                  <a:tcPr/>
                </a:tc>
                <a:tc>
                  <a:txBody>
                    <a:bodyPr/>
                    <a:lstStyle/>
                    <a:p>
                      <a:r>
                        <a:rPr lang="en-US" sz="1600" dirty="0"/>
                        <a:t>94</a:t>
                      </a:r>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00000" y="140000"/>
            <a:ext cx="8229600" cy="369332"/>
          </a:xfrm>
          <a:prstGeom prst="rect">
            <a:avLst/>
          </a:prstGeom>
          <a:noFill/>
        </p:spPr>
        <p:txBody>
          <a:bodyPr wrap="square" rtlCol="0"/>
          <a:lstStyle/>
          <a:p>
            <a:r>
              <a:rPr lang="en-US" sz="2200" dirty="0"/>
              <a:t>Q4 - Die Ansprechpartner (Firmen) waren freundlich. Ich habe mich willkommen gefühlt.</a:t>
            </a:r>
          </a:p>
        </p:txBody>
      </p:sp>
      <p:pic>
        <p:nvPicPr>
          <p:cNvPr id="3" name="Object 2"/>
          <p:cNvPicPr>
            <a:picLocks noChangeAspect="1"/>
          </p:cNvPicPr>
          <p:nvPr/>
        </p:nvPicPr>
        <p:blipFill>
          <a:blip r:embed="rId2" cstate="print"/>
          <a:stretch>
            <a:fillRect/>
          </a:stretch>
        </p:blipFill>
        <p:spPr>
          <a:xfrm>
            <a:off x="572000" y="1200000"/>
            <a:ext cx="8000000" cy="50000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a:t>Q4 - Die Ansprechpartner (Firmen) waren freundlich. Ich habe mich willkommen gefühlt.</a:t>
            </a:r>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1854200"/>
        </p:xfrm>
        <a:graphic>
          <a:graphicData uri="http://schemas.openxmlformats.org/drawingml/2006/table">
            <a:tbl>
              <a:tblPr firstRow="1" bandRow="1">
                <a:tableStyleId>{69012ECD-51FC-41F1-AA8D-1B2483CD663E}</a:tableStyleId>
              </a:tblPr>
              <a:tblGrid>
                <a:gridCol w="2087316">
                  <a:extLst>
                    <a:ext uri="{9D8B030D-6E8A-4147-A177-3AD203B41FA5}">
                      <a16:colId xmlns:a16="http://schemas.microsoft.com/office/drawing/2014/main" val="20000"/>
                    </a:ext>
                  </a:extLst>
                </a:gridCol>
                <a:gridCol w="2087316">
                  <a:extLst>
                    <a:ext uri="{9D8B030D-6E8A-4147-A177-3AD203B41FA5}">
                      <a16:colId xmlns:a16="http://schemas.microsoft.com/office/drawing/2014/main" val="20001"/>
                    </a:ext>
                  </a:extLst>
                </a:gridCol>
                <a:gridCol w="2087316">
                  <a:extLst>
                    <a:ext uri="{9D8B030D-6E8A-4147-A177-3AD203B41FA5}">
                      <a16:colId xmlns:a16="http://schemas.microsoft.com/office/drawing/2014/main" val="20002"/>
                    </a:ext>
                  </a:extLst>
                </a:gridCol>
                <a:gridCol w="2087316">
                  <a:extLst>
                    <a:ext uri="{9D8B030D-6E8A-4147-A177-3AD203B41FA5}">
                      <a16:colId xmlns:a16="http://schemas.microsoft.com/office/drawing/2014/main" val="20003"/>
                    </a:ext>
                  </a:extLst>
                </a:gridCol>
              </a:tblGrid>
              <a:tr h="370840">
                <a:tc>
                  <a:txBody>
                    <a:bodyPr/>
                    <a:lstStyle/>
                    <a:p>
                      <a:r>
                        <a:rPr lang="en-US" sz="1600" dirty="0"/>
                        <a:t>#</a:t>
                      </a:r>
                    </a:p>
                  </a:txBody>
                  <a:tcPr/>
                </a:tc>
                <a:tc>
                  <a:txBody>
                    <a:bodyPr/>
                    <a:lstStyle/>
                    <a:p>
                      <a:r>
                        <a:rPr lang="en-US" sz="1600" dirty="0"/>
                        <a:t>Antwort</a:t>
                      </a:r>
                    </a:p>
                  </a:txBody>
                  <a:tcPr/>
                </a:tc>
                <a:tc>
                  <a:txBody>
                    <a:bodyPr/>
                    <a:lstStyle/>
                    <a:p>
                      <a:r>
                        <a:rPr lang="en-US" sz="1600" dirty="0"/>
                        <a:t>%</a:t>
                      </a:r>
                    </a:p>
                  </a:txBody>
                  <a:tcPr/>
                </a:tc>
                <a:tc>
                  <a:txBody>
                    <a:bodyPr/>
                    <a:lstStyle/>
                    <a:p>
                      <a:r>
                        <a:rPr lang="en-US" sz="1600" dirty="0"/>
                        <a:t>Anzahl</a:t>
                      </a:r>
                    </a:p>
                  </a:txBody>
                  <a:tcPr/>
                </a:tc>
                <a:extLst>
                  <a:ext uri="{0D108BD9-81ED-4DB2-BD59-A6C34878D82A}">
                    <a16:rowId xmlns:a16="http://schemas.microsoft.com/office/drawing/2014/main" val="10000"/>
                  </a:ext>
                </a:extLst>
              </a:tr>
              <a:tr h="370840">
                <a:tc>
                  <a:txBody>
                    <a:bodyPr/>
                    <a:lstStyle/>
                    <a:p>
                      <a:r>
                        <a:rPr lang="en-US" sz="1600" dirty="0"/>
                        <a:t>1</a:t>
                      </a:r>
                    </a:p>
                  </a:txBody>
                  <a:tcPr/>
                </a:tc>
                <a:tc>
                  <a:txBody>
                    <a:bodyPr/>
                    <a:lstStyle/>
                    <a:p>
                      <a:r>
                        <a:rPr lang="en-US" sz="1600" dirty="0"/>
                        <a:t>ja</a:t>
                      </a:r>
                    </a:p>
                  </a:txBody>
                  <a:tcPr/>
                </a:tc>
                <a:tc>
                  <a:txBody>
                    <a:bodyPr/>
                    <a:lstStyle/>
                    <a:p>
                      <a:r>
                        <a:rPr lang="en-US" sz="1600" dirty="0"/>
                        <a:t>83.87%</a:t>
                      </a:r>
                    </a:p>
                  </a:txBody>
                  <a:tcPr/>
                </a:tc>
                <a:tc>
                  <a:txBody>
                    <a:bodyPr/>
                    <a:lstStyle/>
                    <a:p>
                      <a:r>
                        <a:rPr lang="en-US" sz="1600" dirty="0"/>
                        <a:t>78</a:t>
                      </a:r>
                    </a:p>
                  </a:txBody>
                  <a:tcPr/>
                </a:tc>
                <a:extLst>
                  <a:ext uri="{0D108BD9-81ED-4DB2-BD59-A6C34878D82A}">
                    <a16:rowId xmlns:a16="http://schemas.microsoft.com/office/drawing/2014/main" val="10001"/>
                  </a:ext>
                </a:extLst>
              </a:tr>
              <a:tr h="370840">
                <a:tc>
                  <a:txBody>
                    <a:bodyPr/>
                    <a:lstStyle/>
                    <a:p>
                      <a:r>
                        <a:rPr lang="en-US" sz="1600" dirty="0"/>
                        <a:t>2</a:t>
                      </a:r>
                    </a:p>
                  </a:txBody>
                  <a:tcPr/>
                </a:tc>
                <a:tc>
                  <a:txBody>
                    <a:bodyPr/>
                    <a:lstStyle/>
                    <a:p>
                      <a:r>
                        <a:rPr lang="en-US" sz="1600" dirty="0"/>
                        <a:t>gehtso</a:t>
                      </a:r>
                    </a:p>
                  </a:txBody>
                  <a:tcPr/>
                </a:tc>
                <a:tc>
                  <a:txBody>
                    <a:bodyPr/>
                    <a:lstStyle/>
                    <a:p>
                      <a:r>
                        <a:rPr lang="en-US" sz="1600" dirty="0"/>
                        <a:t>12.90%</a:t>
                      </a:r>
                    </a:p>
                  </a:txBody>
                  <a:tcPr/>
                </a:tc>
                <a:tc>
                  <a:txBody>
                    <a:bodyPr/>
                    <a:lstStyle/>
                    <a:p>
                      <a:r>
                        <a:rPr lang="en-US" sz="1600" dirty="0"/>
                        <a:t>12</a:t>
                      </a:r>
                    </a:p>
                  </a:txBody>
                  <a:tcPr/>
                </a:tc>
                <a:extLst>
                  <a:ext uri="{0D108BD9-81ED-4DB2-BD59-A6C34878D82A}">
                    <a16:rowId xmlns:a16="http://schemas.microsoft.com/office/drawing/2014/main" val="10002"/>
                  </a:ext>
                </a:extLst>
              </a:tr>
              <a:tr h="370840">
                <a:tc>
                  <a:txBody>
                    <a:bodyPr/>
                    <a:lstStyle/>
                    <a:p>
                      <a:r>
                        <a:rPr lang="en-US" sz="1600" dirty="0"/>
                        <a:t>3</a:t>
                      </a:r>
                    </a:p>
                  </a:txBody>
                  <a:tcPr/>
                </a:tc>
                <a:tc>
                  <a:txBody>
                    <a:bodyPr/>
                    <a:lstStyle/>
                    <a:p>
                      <a:r>
                        <a:rPr lang="en-US" sz="1600" dirty="0"/>
                        <a:t>nein</a:t>
                      </a:r>
                    </a:p>
                  </a:txBody>
                  <a:tcPr/>
                </a:tc>
                <a:tc>
                  <a:txBody>
                    <a:bodyPr/>
                    <a:lstStyle/>
                    <a:p>
                      <a:r>
                        <a:rPr lang="en-US" sz="1600" dirty="0"/>
                        <a:t>3.23%</a:t>
                      </a:r>
                    </a:p>
                  </a:txBody>
                  <a:tcPr/>
                </a:tc>
                <a:tc>
                  <a:txBody>
                    <a:bodyPr/>
                    <a:lstStyle/>
                    <a:p>
                      <a:r>
                        <a:rPr lang="en-US" sz="1600" dirty="0"/>
                        <a:t>3</a:t>
                      </a:r>
                    </a:p>
                  </a:txBody>
                  <a:tcPr/>
                </a:tc>
                <a:extLst>
                  <a:ext uri="{0D108BD9-81ED-4DB2-BD59-A6C34878D82A}">
                    <a16:rowId xmlns:a16="http://schemas.microsoft.com/office/drawing/2014/main" val="10003"/>
                  </a:ext>
                </a:extLst>
              </a:tr>
              <a:tr h="370840">
                <a:tc>
                  <a:txBody>
                    <a:bodyPr/>
                    <a:lstStyle/>
                    <a:p>
                      <a:endParaRPr lang="en-US" sz="1600" dirty="0"/>
                    </a:p>
                  </a:txBody>
                  <a:tcPr/>
                </a:tc>
                <a:tc>
                  <a:txBody>
                    <a:bodyPr/>
                    <a:lstStyle/>
                    <a:p>
                      <a:r>
                        <a:rPr lang="en-US" sz="1600" dirty="0"/>
                        <a:t>Gesamt</a:t>
                      </a:r>
                    </a:p>
                  </a:txBody>
                  <a:tcPr/>
                </a:tc>
                <a:tc>
                  <a:txBody>
                    <a:bodyPr/>
                    <a:lstStyle/>
                    <a:p>
                      <a:r>
                        <a:rPr lang="en-US" sz="1600" dirty="0"/>
                        <a:t>100%</a:t>
                      </a:r>
                    </a:p>
                  </a:txBody>
                  <a:tcPr/>
                </a:tc>
                <a:tc>
                  <a:txBody>
                    <a:bodyPr/>
                    <a:lstStyle/>
                    <a:p>
                      <a:r>
                        <a:rPr lang="en-US" sz="1600" dirty="0"/>
                        <a:t>93</a:t>
                      </a:r>
                    </a:p>
                  </a:txBody>
                  <a:tcPr/>
                </a:tc>
                <a:extLst>
                  <a:ext uri="{0D108BD9-81ED-4DB2-BD59-A6C34878D82A}">
                    <a16:rowId xmlns:a16="http://schemas.microsoft.com/office/drawing/2014/main" val="10004"/>
                  </a:ext>
                </a:extLst>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MS P????"/>
        <a:font script="Hang" typeface="?? ??"/>
        <a:font script="Hans" typeface="??"/>
        <a:font script="Hant" typeface="????"/>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MS P????"/>
        <a:font script="Hang" typeface="?? ??"/>
        <a:font script="Hans" typeface="??"/>
        <a:font script="Hant" typeface="????"/>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1720</Words>
  <Application>Microsoft Office PowerPoint</Application>
  <PresentationFormat>Bildschirmpräsentation (4:3)</PresentationFormat>
  <Paragraphs>444</Paragraphs>
  <Slides>42</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42</vt:i4>
      </vt:variant>
    </vt:vector>
  </HeadingPairs>
  <TitlesOfParts>
    <vt:vector size="47" baseType="lpstr">
      <vt:lpstr>Arial</vt:lpstr>
      <vt:lpstr>Calibri</vt:lpstr>
      <vt:lpstr>Helvetica</vt:lpstr>
      <vt:lpstr>Helvetica Neue</vt:lpstr>
      <vt:lpstr>Office Theme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officegen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officegen</dc:creator>
  <cp:lastModifiedBy>Sibylle Kretzschmar</cp:lastModifiedBy>
  <cp:revision>2</cp:revision>
  <dcterms:created xsi:type="dcterms:W3CDTF">2023-06-11T09:58:02Z</dcterms:created>
  <dcterms:modified xsi:type="dcterms:W3CDTF">2023-06-11T10:14:46Z</dcterms:modified>
</cp:coreProperties>
</file>